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3.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12">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rge mogotocoro"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E453AD-C6BE-4F5E-A2CF-F139F821D80E}">
  <a:tblStyle styleId="{1FE453AD-C6BE-4F5E-A2CF-F139F821D8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900" y="78"/>
      </p:cViewPr>
      <p:guideLst>
        <p:guide orient="horz" pos="211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3-10T12:22:07.996" idx="1">
    <p:pos x="6000" y="0"/>
    <p:text>Responder las preguntas: 
- ¿Como?
- ¿Por qué?
- ¿Para qué?
- ¿Para quien?</p:text>
  </p:cm>
  <p:cm authorId="0" dt="2020-03-10T12:22:07.996" idx="2">
    <p:pos x="6000" y="0"/>
    <p:text>Pueden basarse en este paper https://arxiv.org/pdf/1702.05970.pdf</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03-10T12:12:30.596" idx="3">
    <p:pos x="6000" y="0"/>
    <p:text>- La importancia de la tecnología en la medicina
- Nibabel library
- (Paper) U-Net: Convolutional Networks for Biomedical Image Segmentation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3-10T12:13:30.406" idx="4">
    <p:pos x="6000" y="0"/>
    <p:text>Conclusiones en contraste a los objetivos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edium.com/activating-robotic-minds/up-sampling-with-transposed-convolution-9ae4f2df52d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2067b8a2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2067b8a24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72067b8a24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140bb984a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8140bb984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127dbf6b5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7127dbf6b5_0_4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7127dbf6b5_0_4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2067b8a2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2067b8a24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72067b8a24_0_1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2067b8a2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2067b8a24_0_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72067b8a24_0_10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2067b8a2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2067b8a24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72067b8a24_0_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2067b8a2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72067b8a24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72067b8a24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360" name="Google Shape;36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
        <p:nvSpPr>
          <p:cNvPr id="361" name="Google Shape;361;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3/10/2020</a:t>
            </a:r>
            <a:endParaRPr/>
          </a:p>
        </p:txBody>
      </p:sp>
      <p:sp>
        <p:nvSpPr>
          <p:cNvPr id="362" name="Google Shape;362;p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63" name="Google Shape;36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140bb984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140bb984a_4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8140bb984a_4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f6ec60d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7f6ec60d3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127" name="Google Shape;127;g7f6ec60d35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a:t>
            </a:fld>
            <a:endParaRPr>
              <a:solidFill>
                <a:srgbClr val="000000"/>
              </a:solidFill>
            </a:endParaRPr>
          </a:p>
        </p:txBody>
      </p:sp>
      <p:sp>
        <p:nvSpPr>
          <p:cNvPr id="128" name="Google Shape;128;g7f6ec60d35_0_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3/10/2020</a:t>
            </a:r>
            <a:endParaRPr/>
          </a:p>
        </p:txBody>
      </p:sp>
      <p:sp>
        <p:nvSpPr>
          <p:cNvPr id="129" name="Google Shape;129;g7f6ec60d35_0_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30" name="Google Shape;130;g7f6ec60d35_0_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127dbf6b5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7127dbf6b5_0_3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r>
              <a:rPr lang="en-US" sz="3000">
                <a:highlight>
                  <a:srgbClr val="FFFFFF"/>
                </a:highlight>
                <a:latin typeface="Georgia"/>
                <a:ea typeface="Georgia"/>
                <a:cs typeface="Georgia"/>
                <a:sym typeface="Georgia"/>
              </a:rPr>
              <a:t>Semantic Segmentation</a:t>
            </a:r>
            <a:endParaRPr/>
          </a:p>
        </p:txBody>
      </p:sp>
      <p:sp>
        <p:nvSpPr>
          <p:cNvPr id="413" name="Google Shape;413;g7127dbf6b5_0_3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20</a:t>
            </a:fld>
            <a:endParaRPr>
              <a:solidFill>
                <a:srgbClr val="000000"/>
              </a:solidFill>
            </a:endParaRPr>
          </a:p>
        </p:txBody>
      </p:sp>
      <p:sp>
        <p:nvSpPr>
          <p:cNvPr id="414" name="Google Shape;414;g7127dbf6b5_0_38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3/10/2020</a:t>
            </a:r>
            <a:endParaRPr/>
          </a:p>
        </p:txBody>
      </p:sp>
      <p:sp>
        <p:nvSpPr>
          <p:cNvPr id="415" name="Google Shape;415;g7127dbf6b5_0_38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16" name="Google Shape;416;g7127dbf6b5_0_38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447" name="Google Shape;447;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21</a:t>
            </a:fld>
            <a:endParaRPr>
              <a:solidFill>
                <a:srgbClr val="000000"/>
              </a:solidFill>
            </a:endParaRPr>
          </a:p>
        </p:txBody>
      </p:sp>
      <p:sp>
        <p:nvSpPr>
          <p:cNvPr id="448" name="Google Shape;448;p1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3/10/2020</a:t>
            </a:r>
            <a:endParaRPr/>
          </a:p>
        </p:txBody>
      </p:sp>
      <p:sp>
        <p:nvSpPr>
          <p:cNvPr id="449" name="Google Shape;449;p1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50" name="Google Shape;450;p1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481" name="Google Shape;481;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22</a:t>
            </a:fld>
            <a:endParaRPr>
              <a:solidFill>
                <a:srgbClr val="000000"/>
              </a:solidFill>
            </a:endParaRPr>
          </a:p>
        </p:txBody>
      </p:sp>
      <p:sp>
        <p:nvSpPr>
          <p:cNvPr id="482" name="Google Shape;482;p1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3/10/2020</a:t>
            </a:r>
            <a:endParaRPr/>
          </a:p>
        </p:txBody>
      </p:sp>
      <p:sp>
        <p:nvSpPr>
          <p:cNvPr id="483" name="Google Shape;483;p1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84" name="Google Shape;484;p1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7127dbf6b5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7127dbf6b5_0_4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7127dbf6b5_0_4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2" name="Google Shape;5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553" name="Google Shape;553;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24</a:t>
            </a:fld>
            <a:endParaRPr>
              <a:solidFill>
                <a:srgbClr val="000000"/>
              </a:solidFill>
            </a:endParaRPr>
          </a:p>
        </p:txBody>
      </p:sp>
      <p:sp>
        <p:nvSpPr>
          <p:cNvPr id="554" name="Google Shape;554;p1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3/10/2020</a:t>
            </a:r>
            <a:endParaRPr/>
          </a:p>
        </p:txBody>
      </p:sp>
      <p:sp>
        <p:nvSpPr>
          <p:cNvPr id="555" name="Google Shape;555;p1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556" name="Google Shape;556;p1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7127dbf6b5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7127dbf6b5_0_4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g7127dbf6b5_0_4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127dbf6b5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127dbf6b5_0_4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u="sng">
                <a:solidFill>
                  <a:schemeClr val="hlink"/>
                </a:solidFill>
                <a:latin typeface="Arial"/>
                <a:ea typeface="Arial"/>
                <a:cs typeface="Arial"/>
                <a:sym typeface="Arial"/>
                <a:hlinkClick r:id="rId3"/>
              </a:rPr>
              <a:t>https://medium.com/activating-robotic-minds/up-sampling-with-transposed-convolution-9ae4f2df52d0</a:t>
            </a:r>
            <a:endParaRPr/>
          </a:p>
        </p:txBody>
      </p:sp>
      <p:sp>
        <p:nvSpPr>
          <p:cNvPr id="610" name="Google Shape;610;g7127dbf6b5_0_4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7127dbf6b5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7127dbf6b5_0_4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g7127dbf6b5_0_4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7127dbf6b5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7127dbf6b5_0_5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7127dbf6b5_0_5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f6ec60d35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7f6ec60d3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7127dbf6b5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7127dbf6b5_0_4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 magnitud</a:t>
            </a:r>
            <a:endParaRPr/>
          </a:p>
        </p:txBody>
      </p:sp>
      <p:sp>
        <p:nvSpPr>
          <p:cNvPr id="651" name="Google Shape;651;g7127dbf6b5_0_4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260ba7b5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7260ba7b58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 magnitud</a:t>
            </a:r>
            <a:endParaRPr/>
          </a:p>
        </p:txBody>
      </p:sp>
      <p:sp>
        <p:nvSpPr>
          <p:cNvPr id="675" name="Google Shape;675;g7260ba7b58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691" name="Google Shape;691;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32</a:t>
            </a:fld>
            <a:endParaRPr>
              <a:solidFill>
                <a:srgbClr val="000000"/>
              </a:solidFill>
            </a:endParaRPr>
          </a:p>
        </p:txBody>
      </p:sp>
      <p:sp>
        <p:nvSpPr>
          <p:cNvPr id="692" name="Google Shape;692;p1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3/10/2020</a:t>
            </a:r>
            <a:endParaRPr/>
          </a:p>
        </p:txBody>
      </p:sp>
      <p:sp>
        <p:nvSpPr>
          <p:cNvPr id="693" name="Google Shape;693;p1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694" name="Google Shape;694;p1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7260ba7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7260ba7b5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7260ba7b5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742" name="Google Shape;742;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35</a:t>
            </a:fld>
            <a:endParaRPr>
              <a:solidFill>
                <a:srgbClr val="000000"/>
              </a:solidFill>
            </a:endParaRPr>
          </a:p>
        </p:txBody>
      </p:sp>
      <p:sp>
        <p:nvSpPr>
          <p:cNvPr id="743" name="Google Shape;743;p1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3/10/2020</a:t>
            </a:r>
            <a:endParaRPr/>
          </a:p>
        </p:txBody>
      </p:sp>
      <p:sp>
        <p:nvSpPr>
          <p:cNvPr id="744" name="Google Shape;744;p1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745" name="Google Shape;745;p1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7127dbf6b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7127dbf6b5_4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g7127dbf6b5_4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171" name="Google Shape;171;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
        <p:nvSpPr>
          <p:cNvPr id="172" name="Google Shape;172;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3/10/2020</a:t>
            </a:r>
            <a:endParaRPr/>
          </a:p>
        </p:txBody>
      </p:sp>
      <p:sp>
        <p:nvSpPr>
          <p:cNvPr id="173" name="Google Shape;173;p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74" name="Google Shape;174;p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215" name="Google Shape;21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
        <p:nvSpPr>
          <p:cNvPr id="216" name="Google Shape;216;p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3/10/2020</a:t>
            </a:r>
            <a:endParaRPr/>
          </a:p>
        </p:txBody>
      </p:sp>
      <p:sp>
        <p:nvSpPr>
          <p:cNvPr id="217" name="Google Shape;217;p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18" name="Google Shape;218;p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140bb98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8140bb984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258" name="Google Shape;258;g8140bb984a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8</a:t>
            </a:fld>
            <a:endParaRPr>
              <a:solidFill>
                <a:srgbClr val="000000"/>
              </a:solidFill>
            </a:endParaRPr>
          </a:p>
        </p:txBody>
      </p:sp>
      <p:sp>
        <p:nvSpPr>
          <p:cNvPr id="259" name="Google Shape;259;g8140bb984a_0_0: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3/10/2020</a:t>
            </a:r>
            <a:endParaRPr/>
          </a:p>
        </p:txBody>
      </p:sp>
      <p:sp>
        <p:nvSpPr>
          <p:cNvPr id="260" name="Google Shape;260;g8140bb984a_0_0: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61" name="Google Shape;261;g8140bb984a_0_0: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2067b8a2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2067b8a24_0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72067b8a24_0_8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5"/>
        <p:cNvGrpSpPr/>
        <p:nvPr/>
      </p:nvGrpSpPr>
      <p:grpSpPr>
        <a:xfrm>
          <a:off x="0" y="0"/>
          <a:ext cx="0" cy="0"/>
          <a:chOff x="0" y="0"/>
          <a:chExt cx="0" cy="0"/>
        </a:xfrm>
      </p:grpSpPr>
      <p:sp>
        <p:nvSpPr>
          <p:cNvPr id="16" name="Google Shape;16;p2"/>
          <p:cNvSpPr/>
          <p:nvPr/>
        </p:nvSpPr>
        <p:spPr>
          <a:xfrm>
            <a:off x="1" y="3225800"/>
            <a:ext cx="12192000" cy="3632200"/>
          </a:xfrm>
          <a:prstGeom prst="rect">
            <a:avLst/>
          </a:prstGeom>
          <a:gradFill>
            <a:gsLst>
              <a:gs pos="0">
                <a:srgbClr val="CBCBCB">
                  <a:alpha val="21960"/>
                </a:srgbClr>
              </a:gs>
              <a:gs pos="44000">
                <a:srgbClr val="CBCBCB">
                  <a:alpha val="21960"/>
                </a:srgbClr>
              </a:gs>
              <a:gs pos="100000">
                <a:srgbClr val="5F5F5F">
                  <a:alpha val="18823"/>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b="0" i="0" u="none" strike="noStrike" cap="none">
              <a:solidFill>
                <a:srgbClr val="FFFFFF"/>
              </a:solidFill>
              <a:latin typeface="Calibri"/>
              <a:ea typeface="Calibri"/>
              <a:cs typeface="Calibri"/>
              <a:sym typeface="Calibri"/>
            </a:endParaRPr>
          </a:p>
        </p:txBody>
      </p:sp>
      <p:sp>
        <p:nvSpPr>
          <p:cNvPr id="17" name="Google Shape;17;p2"/>
          <p:cNvSpPr txBox="1">
            <a:spLocks noGrp="1"/>
          </p:cNvSpPr>
          <p:nvPr>
            <p:ph type="ctrTitle"/>
          </p:nvPr>
        </p:nvSpPr>
        <p:spPr>
          <a:xfrm>
            <a:off x="914401" y="4987990"/>
            <a:ext cx="10363200" cy="6108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3F3F3F"/>
              </a:buClr>
              <a:buSzPts val="3999"/>
              <a:buFont typeface="Calibri"/>
              <a:buNone/>
              <a:defRPr sz="3999">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828800" y="5509360"/>
            <a:ext cx="8534401" cy="764440"/>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Clr>
                <a:srgbClr val="595959"/>
              </a:buClr>
              <a:buSzPts val="2399"/>
              <a:buNone/>
              <a:defRPr sz="2399">
                <a:solidFill>
                  <a:srgbClr val="595959"/>
                </a:solidFill>
                <a:latin typeface="Calibri"/>
                <a:ea typeface="Calibri"/>
                <a:cs typeface="Calibri"/>
                <a:sym typeface="Calibri"/>
              </a:defRPr>
            </a:lvl1pPr>
            <a:lvl2pPr lvl="1" algn="ctr">
              <a:spcBef>
                <a:spcPts val="640"/>
              </a:spcBef>
              <a:spcAft>
                <a:spcPts val="0"/>
              </a:spcAft>
              <a:buClr>
                <a:srgbClr val="888888"/>
              </a:buClr>
              <a:buSzPts val="3199"/>
              <a:buNone/>
              <a:defRPr>
                <a:solidFill>
                  <a:srgbClr val="888888"/>
                </a:solidFill>
              </a:defRPr>
            </a:lvl2pPr>
            <a:lvl3pPr lvl="2" algn="ctr">
              <a:spcBef>
                <a:spcPts val="480"/>
              </a:spcBef>
              <a:spcAft>
                <a:spcPts val="0"/>
              </a:spcAft>
              <a:buClr>
                <a:srgbClr val="888888"/>
              </a:buClr>
              <a:buSzPts val="2399"/>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33"/>
              </a:spcBef>
              <a:spcAft>
                <a:spcPts val="0"/>
              </a:spcAft>
              <a:buClr>
                <a:srgbClr val="888888"/>
              </a:buClr>
              <a:buSzPts val="2666"/>
              <a:buNone/>
              <a:defRPr>
                <a:solidFill>
                  <a:srgbClr val="888888"/>
                </a:solidFill>
              </a:defRPr>
            </a:lvl6pPr>
            <a:lvl7pPr lvl="6" algn="ctr">
              <a:spcBef>
                <a:spcPts val="533"/>
              </a:spcBef>
              <a:spcAft>
                <a:spcPts val="0"/>
              </a:spcAft>
              <a:buClr>
                <a:srgbClr val="888888"/>
              </a:buClr>
              <a:buSzPts val="2666"/>
              <a:buNone/>
              <a:defRPr>
                <a:solidFill>
                  <a:srgbClr val="888888"/>
                </a:solidFill>
              </a:defRPr>
            </a:lvl7pPr>
            <a:lvl8pPr lvl="7" algn="ctr">
              <a:spcBef>
                <a:spcPts val="533"/>
              </a:spcBef>
              <a:spcAft>
                <a:spcPts val="0"/>
              </a:spcAft>
              <a:buClr>
                <a:srgbClr val="888888"/>
              </a:buClr>
              <a:buSzPts val="2666"/>
              <a:buNone/>
              <a:defRPr>
                <a:solidFill>
                  <a:srgbClr val="888888"/>
                </a:solidFill>
              </a:defRPr>
            </a:lvl8pPr>
            <a:lvl9pPr lvl="8" algn="ctr">
              <a:spcBef>
                <a:spcPts val="533"/>
              </a:spcBef>
              <a:spcAft>
                <a:spcPts val="0"/>
              </a:spcAft>
              <a:buClr>
                <a:srgbClr val="888888"/>
              </a:buClr>
              <a:buSzPts val="2666"/>
              <a:buNone/>
              <a:defRPr>
                <a:solidFill>
                  <a:srgbClr val="888888"/>
                </a:solidFill>
              </a:defRPr>
            </a:lvl9pPr>
          </a:lstStyle>
          <a:p>
            <a:endParaRPr/>
          </a:p>
        </p:txBody>
      </p:sp>
      <p:sp>
        <p:nvSpPr>
          <p:cNvPr id="19" name="Google Shape;19;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20" name="Google Shape;20;p2"/>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21" name="Google Shape;21;p2"/>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74" name="Google Shape;74;p11"/>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75" name="Google Shape;75;p11"/>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609604" y="273050"/>
            <a:ext cx="4011084" cy="116205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595959"/>
              </a:buClr>
              <a:buSzPts val="2666"/>
              <a:buFont typeface="Calibri"/>
              <a:buNone/>
              <a:defRPr sz="2666"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a:off x="4766733" y="273054"/>
            <a:ext cx="6815667" cy="5853113"/>
          </a:xfrm>
          <a:prstGeom prst="rect">
            <a:avLst/>
          </a:prstGeom>
          <a:noFill/>
          <a:ln>
            <a:noFill/>
          </a:ln>
        </p:spPr>
        <p:txBody>
          <a:bodyPr spcFirstLastPara="1" wrap="square" lIns="91425" tIns="45700" rIns="91425" bIns="45700" anchor="t" anchorCtr="0">
            <a:noAutofit/>
          </a:bodyPr>
          <a:lstStyle>
            <a:lvl1pPr marL="457200" lvl="0" indent="-499491" algn="l">
              <a:spcBef>
                <a:spcPts val="853"/>
              </a:spcBef>
              <a:spcAft>
                <a:spcPts val="0"/>
              </a:spcAft>
              <a:buClr>
                <a:schemeClr val="dk1"/>
              </a:buClr>
              <a:buSzPts val="4266"/>
              <a:buChar char="•"/>
              <a:defRPr sz="4266"/>
            </a:lvl1pPr>
            <a:lvl2pPr marL="914400" lvl="1" indent="-465582" algn="l">
              <a:spcBef>
                <a:spcPts val="746"/>
              </a:spcBef>
              <a:spcAft>
                <a:spcPts val="0"/>
              </a:spcAft>
              <a:buClr>
                <a:schemeClr val="dk1"/>
              </a:buClr>
              <a:buSzPts val="3732"/>
              <a:buChar char="–"/>
              <a:defRPr sz="3732"/>
            </a:lvl2pPr>
            <a:lvl3pPr marL="1371600" lvl="2" indent="-431736" algn="l">
              <a:spcBef>
                <a:spcPts val="640"/>
              </a:spcBef>
              <a:spcAft>
                <a:spcPts val="0"/>
              </a:spcAft>
              <a:buClr>
                <a:schemeClr val="dk1"/>
              </a:buClr>
              <a:buSzPts val="3199"/>
              <a:buChar char="•"/>
              <a:defRPr sz="3199"/>
            </a:lvl3pPr>
            <a:lvl4pPr marL="1828800" lvl="3" indent="-397891" algn="l">
              <a:spcBef>
                <a:spcPts val="533"/>
              </a:spcBef>
              <a:spcAft>
                <a:spcPts val="0"/>
              </a:spcAft>
              <a:buClr>
                <a:schemeClr val="dk1"/>
              </a:buClr>
              <a:buSzPts val="2666"/>
              <a:buChar char="–"/>
              <a:defRPr sz="2666"/>
            </a:lvl4pPr>
            <a:lvl5pPr marL="2286000" lvl="4" indent="-397891" algn="l">
              <a:spcBef>
                <a:spcPts val="533"/>
              </a:spcBef>
              <a:spcAft>
                <a:spcPts val="0"/>
              </a:spcAft>
              <a:buClr>
                <a:schemeClr val="dk1"/>
              </a:buClr>
              <a:buSzPts val="2666"/>
              <a:buChar char="»"/>
              <a:defRPr sz="2666"/>
            </a:lvl5pPr>
            <a:lvl6pPr marL="2743200" lvl="5" indent="-397891" algn="l">
              <a:spcBef>
                <a:spcPts val="533"/>
              </a:spcBef>
              <a:spcAft>
                <a:spcPts val="0"/>
              </a:spcAft>
              <a:buClr>
                <a:schemeClr val="dk1"/>
              </a:buClr>
              <a:buSzPts val="2666"/>
              <a:buChar char="•"/>
              <a:defRPr sz="2666"/>
            </a:lvl6pPr>
            <a:lvl7pPr marL="3200400" lvl="6" indent="-397891" algn="l">
              <a:spcBef>
                <a:spcPts val="533"/>
              </a:spcBef>
              <a:spcAft>
                <a:spcPts val="0"/>
              </a:spcAft>
              <a:buClr>
                <a:schemeClr val="dk1"/>
              </a:buClr>
              <a:buSzPts val="2666"/>
              <a:buChar char="•"/>
              <a:defRPr sz="2666"/>
            </a:lvl7pPr>
            <a:lvl8pPr marL="3657600" lvl="7" indent="-397890" algn="l">
              <a:spcBef>
                <a:spcPts val="533"/>
              </a:spcBef>
              <a:spcAft>
                <a:spcPts val="0"/>
              </a:spcAft>
              <a:buClr>
                <a:schemeClr val="dk1"/>
              </a:buClr>
              <a:buSzPts val="2666"/>
              <a:buChar char="•"/>
              <a:defRPr sz="2666"/>
            </a:lvl8pPr>
            <a:lvl9pPr marL="4114800" lvl="8" indent="-397890" algn="l">
              <a:spcBef>
                <a:spcPts val="533"/>
              </a:spcBef>
              <a:spcAft>
                <a:spcPts val="0"/>
              </a:spcAft>
              <a:buClr>
                <a:schemeClr val="dk1"/>
              </a:buClr>
              <a:buSzPts val="2666"/>
              <a:buChar char="•"/>
              <a:defRPr sz="2666"/>
            </a:lvl9pPr>
          </a:lstStyle>
          <a:p>
            <a:endParaRPr/>
          </a:p>
        </p:txBody>
      </p:sp>
      <p:sp>
        <p:nvSpPr>
          <p:cNvPr id="79" name="Google Shape;79;p12"/>
          <p:cNvSpPr txBox="1">
            <a:spLocks noGrp="1"/>
          </p:cNvSpPr>
          <p:nvPr>
            <p:ph type="body" idx="2"/>
          </p:nvPr>
        </p:nvSpPr>
        <p:spPr>
          <a:xfrm>
            <a:off x="609604" y="1435103"/>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373"/>
              </a:spcBef>
              <a:spcAft>
                <a:spcPts val="0"/>
              </a:spcAft>
              <a:buClr>
                <a:schemeClr val="dk1"/>
              </a:buClr>
              <a:buSzPts val="1866"/>
              <a:buNone/>
              <a:defRPr sz="1866"/>
            </a:lvl1pPr>
            <a:lvl2pPr marL="914400" lvl="1" indent="-228600" algn="l">
              <a:spcBef>
                <a:spcPts val="320"/>
              </a:spcBef>
              <a:spcAft>
                <a:spcPts val="0"/>
              </a:spcAft>
              <a:buClr>
                <a:schemeClr val="dk1"/>
              </a:buClr>
              <a:buSzPts val="1600"/>
              <a:buNone/>
              <a:defRPr sz="1600"/>
            </a:lvl2pPr>
            <a:lvl3pPr marL="1371600" lvl="2" indent="-228600" algn="l">
              <a:spcBef>
                <a:spcPts val="267"/>
              </a:spcBef>
              <a:spcAft>
                <a:spcPts val="0"/>
              </a:spcAft>
              <a:buClr>
                <a:schemeClr val="dk1"/>
              </a:buClr>
              <a:buSzPts val="1333"/>
              <a:buNone/>
              <a:defRPr sz="1333"/>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80" name="Google Shape;80;p1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81" name="Google Shape;81;p12"/>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82" name="Google Shape;82;p12"/>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2389718" y="4800602"/>
            <a:ext cx="7315200" cy="56673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595959"/>
              </a:buClr>
              <a:buSzPts val="2666"/>
              <a:buFont typeface="Calibri"/>
              <a:buNone/>
              <a:defRPr sz="2666"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3"/>
          <p:cNvSpPr>
            <a:spLocks noGrp="1"/>
          </p:cNvSpPr>
          <p:nvPr>
            <p:ph type="pic" idx="2"/>
          </p:nvPr>
        </p:nvSpPr>
        <p:spPr>
          <a:xfrm>
            <a:off x="2389718"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853"/>
              </a:spcBef>
              <a:spcAft>
                <a:spcPts val="0"/>
              </a:spcAft>
              <a:buClr>
                <a:schemeClr val="dk1"/>
              </a:buClr>
              <a:buSzPts val="4266"/>
              <a:buFont typeface="Arial"/>
              <a:buNone/>
              <a:defRPr sz="4266" b="0" i="0" u="none" strike="noStrike" cap="none">
                <a:solidFill>
                  <a:schemeClr val="dk1"/>
                </a:solidFill>
                <a:latin typeface="Calibri"/>
                <a:ea typeface="Calibri"/>
                <a:cs typeface="Calibri"/>
                <a:sym typeface="Calibri"/>
              </a:defRPr>
            </a:lvl1pPr>
            <a:lvl2pPr marR="0" lvl="1" algn="l" rtl="0">
              <a:spcBef>
                <a:spcPts val="746"/>
              </a:spcBef>
              <a:spcAft>
                <a:spcPts val="0"/>
              </a:spcAft>
              <a:buClr>
                <a:schemeClr val="dk1"/>
              </a:buClr>
              <a:buSzPts val="3732"/>
              <a:buFont typeface="Arial"/>
              <a:buNone/>
              <a:defRPr sz="3732" b="0" i="0" u="none" strike="noStrike" cap="none">
                <a:solidFill>
                  <a:schemeClr val="dk1"/>
                </a:solidFill>
                <a:latin typeface="Calibri"/>
                <a:ea typeface="Calibri"/>
                <a:cs typeface="Calibri"/>
                <a:sym typeface="Calibri"/>
              </a:defRPr>
            </a:lvl2pPr>
            <a:lvl3pPr marR="0" lvl="2" algn="l" rtl="0">
              <a:spcBef>
                <a:spcPts val="640"/>
              </a:spcBef>
              <a:spcAft>
                <a:spcPts val="0"/>
              </a:spcAft>
              <a:buClr>
                <a:schemeClr val="dk1"/>
              </a:buClr>
              <a:buSzPts val="3199"/>
              <a:buFont typeface="Arial"/>
              <a:buNone/>
              <a:defRPr sz="3199" b="0" i="0" u="none" strike="noStrike" cap="none">
                <a:solidFill>
                  <a:schemeClr val="dk1"/>
                </a:solidFill>
                <a:latin typeface="Calibri"/>
                <a:ea typeface="Calibri"/>
                <a:cs typeface="Calibri"/>
                <a:sym typeface="Calibri"/>
              </a:defRPr>
            </a:lvl3pPr>
            <a:lvl4pPr marR="0" lvl="3" algn="l" rtl="0">
              <a:spcBef>
                <a:spcPts val="533"/>
              </a:spcBef>
              <a:spcAft>
                <a:spcPts val="0"/>
              </a:spcAft>
              <a:buClr>
                <a:schemeClr val="dk1"/>
              </a:buClr>
              <a:buSzPts val="2666"/>
              <a:buFont typeface="Arial"/>
              <a:buNone/>
              <a:defRPr sz="2666" b="0" i="0" u="none" strike="noStrike" cap="none">
                <a:solidFill>
                  <a:schemeClr val="dk1"/>
                </a:solidFill>
                <a:latin typeface="Calibri"/>
                <a:ea typeface="Calibri"/>
                <a:cs typeface="Calibri"/>
                <a:sym typeface="Calibri"/>
              </a:defRPr>
            </a:lvl4pPr>
            <a:lvl5pPr marR="0" lvl="4" algn="l" rtl="0">
              <a:spcBef>
                <a:spcPts val="533"/>
              </a:spcBef>
              <a:spcAft>
                <a:spcPts val="0"/>
              </a:spcAft>
              <a:buClr>
                <a:schemeClr val="dk1"/>
              </a:buClr>
              <a:buSzPts val="2666"/>
              <a:buFont typeface="Arial"/>
              <a:buNone/>
              <a:defRPr sz="2666" b="0" i="0" u="none" strike="noStrike" cap="none">
                <a:solidFill>
                  <a:schemeClr val="dk1"/>
                </a:solidFill>
                <a:latin typeface="Calibri"/>
                <a:ea typeface="Calibri"/>
                <a:cs typeface="Calibri"/>
                <a:sym typeface="Calibri"/>
              </a:defRPr>
            </a:lvl5pPr>
            <a:lvl6pPr marR="0" lvl="5" algn="l" rtl="0">
              <a:spcBef>
                <a:spcPts val="533"/>
              </a:spcBef>
              <a:spcAft>
                <a:spcPts val="0"/>
              </a:spcAft>
              <a:buClr>
                <a:schemeClr val="dk1"/>
              </a:buClr>
              <a:buSzPts val="2666"/>
              <a:buFont typeface="Arial"/>
              <a:buNone/>
              <a:defRPr sz="2666"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666"/>
              <a:buFont typeface="Arial"/>
              <a:buNone/>
              <a:defRPr sz="2666"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666"/>
              <a:buFont typeface="Arial"/>
              <a:buNone/>
              <a:defRPr sz="2666"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666"/>
              <a:buFont typeface="Arial"/>
              <a:buNone/>
              <a:defRPr sz="2666"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body" idx="1"/>
          </p:nvPr>
        </p:nvSpPr>
        <p:spPr>
          <a:xfrm>
            <a:off x="2389718" y="5367340"/>
            <a:ext cx="7315200" cy="804863"/>
          </a:xfrm>
          <a:prstGeom prst="rect">
            <a:avLst/>
          </a:prstGeom>
          <a:noFill/>
          <a:ln>
            <a:noFill/>
          </a:ln>
        </p:spPr>
        <p:txBody>
          <a:bodyPr spcFirstLastPara="1" wrap="square" lIns="91425" tIns="45700" rIns="91425" bIns="45700" anchor="t" anchorCtr="0">
            <a:noAutofit/>
          </a:bodyPr>
          <a:lstStyle>
            <a:lvl1pPr marL="457200" lvl="0" indent="-228600" algn="l">
              <a:spcBef>
                <a:spcPts val="373"/>
              </a:spcBef>
              <a:spcAft>
                <a:spcPts val="0"/>
              </a:spcAft>
              <a:buClr>
                <a:schemeClr val="dk1"/>
              </a:buClr>
              <a:buSzPts val="1866"/>
              <a:buNone/>
              <a:defRPr sz="1866"/>
            </a:lvl1pPr>
            <a:lvl2pPr marL="914400" lvl="1" indent="-228600" algn="l">
              <a:spcBef>
                <a:spcPts val="320"/>
              </a:spcBef>
              <a:spcAft>
                <a:spcPts val="0"/>
              </a:spcAft>
              <a:buClr>
                <a:schemeClr val="dk1"/>
              </a:buClr>
              <a:buSzPts val="1600"/>
              <a:buNone/>
              <a:defRPr sz="1600"/>
            </a:lvl2pPr>
            <a:lvl3pPr marL="1371600" lvl="2" indent="-228600" algn="l">
              <a:spcBef>
                <a:spcPts val="267"/>
              </a:spcBef>
              <a:spcAft>
                <a:spcPts val="0"/>
              </a:spcAft>
              <a:buClr>
                <a:schemeClr val="dk1"/>
              </a:buClr>
              <a:buSzPts val="1333"/>
              <a:buNone/>
              <a:defRPr sz="1333"/>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87" name="Google Shape;87;p1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88" name="Google Shape;88;p13"/>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89" name="Google Shape;89;p13"/>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609600" y="274641"/>
            <a:ext cx="10972801" cy="7110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rot="5400000">
            <a:off x="3602131" y="-1854105"/>
            <a:ext cx="4987739" cy="10972801"/>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94" name="Google Shape;94;p14"/>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95" name="Google Shape;95;p14"/>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rot="5400000">
            <a:off x="7285037" y="1828804"/>
            <a:ext cx="5851525" cy="2743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body" idx="1"/>
          </p:nvPr>
        </p:nvSpPr>
        <p:spPr>
          <a:xfrm rot="5400000">
            <a:off x="1697037" y="-812797"/>
            <a:ext cx="5851525"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p15"/>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100" name="Google Shape;100;p15"/>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101" name="Google Shape;101;p15"/>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102"/>
        <p:cNvGrpSpPr/>
        <p:nvPr/>
      </p:nvGrpSpPr>
      <p:grpSpPr>
        <a:xfrm>
          <a:off x="0" y="0"/>
          <a:ext cx="0" cy="0"/>
          <a:chOff x="0" y="0"/>
          <a:chExt cx="0" cy="0"/>
        </a:xfrm>
      </p:grpSpPr>
      <p:sp>
        <p:nvSpPr>
          <p:cNvPr id="103" name="Google Shape;103;p16"/>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104" name="Google Shape;104;p16"/>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105" name="Google Shape;105;p16"/>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
        <p:nvSpPr>
          <p:cNvPr id="106" name="Google Shape;106;p16"/>
          <p:cNvSpPr txBox="1">
            <a:spLocks noGrp="1"/>
          </p:cNvSpPr>
          <p:nvPr>
            <p:ph type="title"/>
          </p:nvPr>
        </p:nvSpPr>
        <p:spPr>
          <a:xfrm>
            <a:off x="609600" y="274641"/>
            <a:ext cx="10972801" cy="7159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3732"/>
              <a:buFont typeface="Calibri"/>
              <a:buNone/>
              <a:defRPr sz="3732">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16"/>
          <p:cNvSpPr txBox="1">
            <a:spLocks noGrp="1"/>
          </p:cNvSpPr>
          <p:nvPr>
            <p:ph type="body" idx="1"/>
          </p:nvPr>
        </p:nvSpPr>
        <p:spPr>
          <a:xfrm>
            <a:off x="609600" y="990600"/>
            <a:ext cx="10972801" cy="508000"/>
          </a:xfrm>
          <a:prstGeom prst="rect">
            <a:avLst/>
          </a:prstGeom>
          <a:noFill/>
          <a:ln>
            <a:noFill/>
          </a:ln>
        </p:spPr>
        <p:txBody>
          <a:bodyPr spcFirstLastPara="1" wrap="square" lIns="91425" tIns="45700" rIns="91425" bIns="45700" anchor="t" anchorCtr="0">
            <a:noAutofit/>
          </a:bodyPr>
          <a:lstStyle>
            <a:lvl1pPr marL="457200" lvl="0" indent="-228600" algn="l">
              <a:spcBef>
                <a:spcPts val="373"/>
              </a:spcBef>
              <a:spcAft>
                <a:spcPts val="0"/>
              </a:spcAft>
              <a:buClr>
                <a:srgbClr val="595959"/>
              </a:buClr>
              <a:buSzPts val="1866"/>
              <a:buNone/>
              <a:defRPr sz="1866">
                <a:solidFill>
                  <a:srgbClr val="595959"/>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_Title Only">
  <p:cSld name="7_Title Only">
    <p:bg>
      <p:bgPr>
        <a:gradFill>
          <a:gsLst>
            <a:gs pos="0">
              <a:schemeClr val="lt1"/>
            </a:gs>
            <a:gs pos="81000">
              <a:srgbClr val="F2F2F2"/>
            </a:gs>
            <a:gs pos="100000">
              <a:srgbClr val="F2F2F2"/>
            </a:gs>
          </a:gsLst>
          <a:lin ang="5400000" scaled="0"/>
        </a:gradFill>
        <a:effectLst/>
      </p:bgPr>
    </p:bg>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609601" y="274642"/>
            <a:ext cx="6705600" cy="7110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3599"/>
              <a:buFont typeface="Calibri"/>
              <a:buNone/>
              <a:defRPr sz="3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7"/>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111" name="Google Shape;111;p17"/>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112" name="Google Shape;112;p17"/>
          <p:cNvSpPr txBox="1">
            <a:spLocks noGrp="1"/>
          </p:cNvSpPr>
          <p:nvPr>
            <p:ph type="sldNum" idx="12"/>
          </p:nvPr>
        </p:nvSpPr>
        <p:spPr>
          <a:xfrm>
            <a:off x="11430000" y="6356354"/>
            <a:ext cx="762001" cy="365125"/>
          </a:xfrm>
          <a:prstGeom prst="rect">
            <a:avLst/>
          </a:prstGeom>
          <a:gradFill>
            <a:gsLst>
              <a:gs pos="0">
                <a:srgbClr val="004870"/>
              </a:gs>
              <a:gs pos="50000">
                <a:srgbClr val="0068A4"/>
              </a:gs>
              <a:gs pos="100000">
                <a:srgbClr val="007CC4"/>
              </a:gs>
            </a:gsLst>
            <a:lin ang="18900000" scaled="0"/>
          </a:gradFill>
          <a:ln>
            <a:noFill/>
          </a:ln>
        </p:spPr>
        <p:txBody>
          <a:bodyPr spcFirstLastPara="1" wrap="square" lIns="0" tIns="91425" rIns="0" bIns="91425" anchor="ctr" anchorCtr="1">
            <a:noAutofit/>
          </a:bodyPr>
          <a:lstStyle>
            <a:lvl1pPr marL="0" lvl="0" indent="0" algn="r">
              <a:spcBef>
                <a:spcPts val="0"/>
              </a:spcBef>
              <a:buNone/>
              <a:defRPr sz="1400">
                <a:solidFill>
                  <a:schemeClr val="lt1"/>
                </a:solidFill>
                <a:latin typeface="Arial"/>
                <a:ea typeface="Arial"/>
                <a:cs typeface="Arial"/>
                <a:sym typeface="Arial"/>
              </a:defRPr>
            </a:lvl1pPr>
            <a:lvl2pPr marL="0" lvl="1" indent="0" algn="r">
              <a:spcBef>
                <a:spcPts val="0"/>
              </a:spcBef>
              <a:buNone/>
              <a:defRPr sz="1400">
                <a:solidFill>
                  <a:schemeClr val="lt1"/>
                </a:solidFill>
                <a:latin typeface="Arial"/>
                <a:ea typeface="Arial"/>
                <a:cs typeface="Arial"/>
                <a:sym typeface="Arial"/>
              </a:defRPr>
            </a:lvl2pPr>
            <a:lvl3pPr marL="0" lvl="2" indent="0" algn="r">
              <a:spcBef>
                <a:spcPts val="0"/>
              </a:spcBef>
              <a:buNone/>
              <a:defRPr sz="1400">
                <a:solidFill>
                  <a:schemeClr val="lt1"/>
                </a:solidFill>
                <a:latin typeface="Arial"/>
                <a:ea typeface="Arial"/>
                <a:cs typeface="Arial"/>
                <a:sym typeface="Arial"/>
              </a:defRPr>
            </a:lvl3pPr>
            <a:lvl4pPr marL="0" lvl="3" indent="0" algn="r">
              <a:spcBef>
                <a:spcPts val="0"/>
              </a:spcBef>
              <a:buNone/>
              <a:defRPr sz="1400">
                <a:solidFill>
                  <a:schemeClr val="lt1"/>
                </a:solidFill>
                <a:latin typeface="Arial"/>
                <a:ea typeface="Arial"/>
                <a:cs typeface="Arial"/>
                <a:sym typeface="Arial"/>
              </a:defRPr>
            </a:lvl4pPr>
            <a:lvl5pPr marL="0" lvl="4" indent="0" algn="r">
              <a:spcBef>
                <a:spcPts val="0"/>
              </a:spcBef>
              <a:buNone/>
              <a:defRPr sz="1400">
                <a:solidFill>
                  <a:schemeClr val="lt1"/>
                </a:solidFill>
                <a:latin typeface="Arial"/>
                <a:ea typeface="Arial"/>
                <a:cs typeface="Arial"/>
                <a:sym typeface="Arial"/>
              </a:defRPr>
            </a:lvl5pPr>
            <a:lvl6pPr marL="0" lvl="5" indent="0" algn="r">
              <a:spcBef>
                <a:spcPts val="0"/>
              </a:spcBef>
              <a:buNone/>
              <a:defRPr sz="1400">
                <a:solidFill>
                  <a:schemeClr val="lt1"/>
                </a:solidFill>
                <a:latin typeface="Arial"/>
                <a:ea typeface="Arial"/>
                <a:cs typeface="Arial"/>
                <a:sym typeface="Arial"/>
              </a:defRPr>
            </a:lvl6pPr>
            <a:lvl7pPr marL="0" lvl="6" indent="0" algn="r">
              <a:spcBef>
                <a:spcPts val="0"/>
              </a:spcBef>
              <a:buNone/>
              <a:defRPr sz="1400">
                <a:solidFill>
                  <a:schemeClr val="lt1"/>
                </a:solidFill>
                <a:latin typeface="Arial"/>
                <a:ea typeface="Arial"/>
                <a:cs typeface="Arial"/>
                <a:sym typeface="Arial"/>
              </a:defRPr>
            </a:lvl7pPr>
            <a:lvl8pPr marL="0" lvl="7" indent="0" algn="r">
              <a:spcBef>
                <a:spcPts val="0"/>
              </a:spcBef>
              <a:buNone/>
              <a:defRPr sz="1400">
                <a:solidFill>
                  <a:schemeClr val="lt1"/>
                </a:solidFill>
                <a:latin typeface="Arial"/>
                <a:ea typeface="Arial"/>
                <a:cs typeface="Arial"/>
                <a:sym typeface="Arial"/>
              </a:defRPr>
            </a:lvl8pPr>
            <a:lvl9pPr marL="0" lvl="8" indent="0" algn="r">
              <a:spcBef>
                <a:spcPts val="0"/>
              </a:spcBef>
              <a:buNone/>
              <a:defRPr sz="14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113" name="Google Shape;113;p17"/>
          <p:cNvSpPr txBox="1">
            <a:spLocks noGrp="1"/>
          </p:cNvSpPr>
          <p:nvPr>
            <p:ph type="body" idx="1"/>
          </p:nvPr>
        </p:nvSpPr>
        <p:spPr>
          <a:xfrm>
            <a:off x="7480301" y="362139"/>
            <a:ext cx="4114800" cy="533400"/>
          </a:xfrm>
          <a:prstGeom prst="rect">
            <a:avLst/>
          </a:prstGeom>
          <a:noFill/>
          <a:ln>
            <a:noFill/>
          </a:ln>
        </p:spPr>
        <p:txBody>
          <a:bodyPr spcFirstLastPara="1" wrap="square" lIns="91425" tIns="45700" rIns="91425" bIns="45700" anchor="ctr" anchorCtr="0">
            <a:noAutofit/>
          </a:bodyPr>
          <a:lstStyle>
            <a:lvl1pPr marL="457200" lvl="0" indent="-228600" algn="r">
              <a:spcBef>
                <a:spcPts val="400"/>
              </a:spcBef>
              <a:spcAft>
                <a:spcPts val="0"/>
              </a:spcAft>
              <a:buClr>
                <a:srgbClr val="7F7F7F"/>
              </a:buClr>
              <a:buSzPts val="1999"/>
              <a:buNone/>
              <a:defRPr sz="1999">
                <a:solidFill>
                  <a:srgbClr val="7F7F7F"/>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lidemodel2">
  <p:cSld name="1_slidemodel2">
    <p:bg>
      <p:bgPr>
        <a:gradFill>
          <a:gsLst>
            <a:gs pos="0">
              <a:srgbClr val="1181AE"/>
            </a:gs>
            <a:gs pos="55000">
              <a:srgbClr val="1181AE"/>
            </a:gs>
            <a:gs pos="100000">
              <a:srgbClr val="095474"/>
            </a:gs>
          </a:gsLst>
          <a:path path="circle">
            <a:fillToRect l="50000" t="50000" r="50000" b="50000"/>
          </a:path>
          <a:tileRect/>
        </a:gra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218672" y="2870634"/>
            <a:ext cx="5932223" cy="71108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3600"/>
              <a:buFont typeface="Calibri"/>
              <a:buNone/>
              <a:defRPr sz="3600" b="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25" name="Google Shape;25;p3"/>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26" name="Google Shape;26;p3"/>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09600" y="274641"/>
            <a:ext cx="10972801" cy="7110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09600" y="1138426"/>
            <a:ext cx="10972801" cy="4987739"/>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31" name="Google Shape;31;p4"/>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32" name="Google Shape;32;p4"/>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3"/>
        <p:cNvGrpSpPr/>
        <p:nvPr/>
      </p:nvGrpSpPr>
      <p:grpSpPr>
        <a:xfrm>
          <a:off x="0" y="0"/>
          <a:ext cx="0" cy="0"/>
          <a:chOff x="0" y="0"/>
          <a:chExt cx="0" cy="0"/>
        </a:xfrm>
      </p:grpSpPr>
      <p:sp>
        <p:nvSpPr>
          <p:cNvPr id="34" name="Google Shape;34;p5"/>
          <p:cNvSpPr txBox="1">
            <a:spLocks noGrp="1"/>
          </p:cNvSpPr>
          <p:nvPr>
            <p:ph type="ctrTitle"/>
          </p:nvPr>
        </p:nvSpPr>
        <p:spPr>
          <a:xfrm>
            <a:off x="914401" y="2130429"/>
            <a:ext cx="10363200" cy="14700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subTitle" idx="1"/>
          </p:nvPr>
        </p:nvSpPr>
        <p:spPr>
          <a:xfrm>
            <a:off x="1828800" y="3886200"/>
            <a:ext cx="8534401" cy="1752600"/>
          </a:xfrm>
          <a:prstGeom prst="rect">
            <a:avLst/>
          </a:prstGeom>
          <a:noFill/>
          <a:ln>
            <a:noFill/>
          </a:ln>
        </p:spPr>
        <p:txBody>
          <a:bodyPr spcFirstLastPara="1" wrap="square" lIns="91425" tIns="45700" rIns="91425" bIns="45700" anchor="t" anchorCtr="0">
            <a:noAutofit/>
          </a:bodyPr>
          <a:lstStyle>
            <a:lvl1pPr lvl="0" algn="ctr">
              <a:spcBef>
                <a:spcPts val="720"/>
              </a:spcBef>
              <a:spcAft>
                <a:spcPts val="0"/>
              </a:spcAft>
              <a:buClr>
                <a:srgbClr val="888888"/>
              </a:buClr>
              <a:buSzPts val="3599"/>
              <a:buNone/>
              <a:defRPr>
                <a:solidFill>
                  <a:srgbClr val="888888"/>
                </a:solidFill>
              </a:defRPr>
            </a:lvl1pPr>
            <a:lvl2pPr lvl="1" algn="ctr">
              <a:spcBef>
                <a:spcPts val="640"/>
              </a:spcBef>
              <a:spcAft>
                <a:spcPts val="0"/>
              </a:spcAft>
              <a:buClr>
                <a:srgbClr val="888888"/>
              </a:buClr>
              <a:buSzPts val="3199"/>
              <a:buNone/>
              <a:defRPr>
                <a:solidFill>
                  <a:srgbClr val="888888"/>
                </a:solidFill>
              </a:defRPr>
            </a:lvl2pPr>
            <a:lvl3pPr lvl="2" algn="ctr">
              <a:spcBef>
                <a:spcPts val="480"/>
              </a:spcBef>
              <a:spcAft>
                <a:spcPts val="0"/>
              </a:spcAft>
              <a:buClr>
                <a:srgbClr val="888888"/>
              </a:buClr>
              <a:buSzPts val="2399"/>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33"/>
              </a:spcBef>
              <a:spcAft>
                <a:spcPts val="0"/>
              </a:spcAft>
              <a:buClr>
                <a:srgbClr val="888888"/>
              </a:buClr>
              <a:buSzPts val="2666"/>
              <a:buNone/>
              <a:defRPr>
                <a:solidFill>
                  <a:srgbClr val="888888"/>
                </a:solidFill>
              </a:defRPr>
            </a:lvl6pPr>
            <a:lvl7pPr lvl="6" algn="ctr">
              <a:spcBef>
                <a:spcPts val="533"/>
              </a:spcBef>
              <a:spcAft>
                <a:spcPts val="0"/>
              </a:spcAft>
              <a:buClr>
                <a:srgbClr val="888888"/>
              </a:buClr>
              <a:buSzPts val="2666"/>
              <a:buNone/>
              <a:defRPr>
                <a:solidFill>
                  <a:srgbClr val="888888"/>
                </a:solidFill>
              </a:defRPr>
            </a:lvl7pPr>
            <a:lvl8pPr lvl="7" algn="ctr">
              <a:spcBef>
                <a:spcPts val="533"/>
              </a:spcBef>
              <a:spcAft>
                <a:spcPts val="0"/>
              </a:spcAft>
              <a:buClr>
                <a:srgbClr val="888888"/>
              </a:buClr>
              <a:buSzPts val="2666"/>
              <a:buNone/>
              <a:defRPr>
                <a:solidFill>
                  <a:srgbClr val="888888"/>
                </a:solidFill>
              </a:defRPr>
            </a:lvl8pPr>
            <a:lvl9pPr lvl="8" algn="ctr">
              <a:spcBef>
                <a:spcPts val="533"/>
              </a:spcBef>
              <a:spcAft>
                <a:spcPts val="0"/>
              </a:spcAft>
              <a:buClr>
                <a:srgbClr val="888888"/>
              </a:buClr>
              <a:buSzPts val="2666"/>
              <a:buNone/>
              <a:defRPr>
                <a:solidFill>
                  <a:srgbClr val="888888"/>
                </a:solidFill>
              </a:defRPr>
            </a:lvl9pPr>
          </a:lstStyle>
          <a:p>
            <a:endParaRPr/>
          </a:p>
        </p:txBody>
      </p:sp>
      <p:sp>
        <p:nvSpPr>
          <p:cNvPr id="36" name="Google Shape;36;p5"/>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37" name="Google Shape;37;p5"/>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38" name="Google Shape;38;p5"/>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963084" y="4406902"/>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rgbClr val="595959"/>
              </a:buClr>
              <a:buSzPts val="5332"/>
              <a:buFont typeface="Calibri"/>
              <a:buNone/>
              <a:defRPr sz="5332"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533"/>
              </a:spcBef>
              <a:spcAft>
                <a:spcPts val="0"/>
              </a:spcAft>
              <a:buClr>
                <a:srgbClr val="888888"/>
              </a:buClr>
              <a:buSzPts val="2666"/>
              <a:buNone/>
              <a:defRPr sz="2666">
                <a:solidFill>
                  <a:srgbClr val="888888"/>
                </a:solidFill>
              </a:defRPr>
            </a:lvl1pPr>
            <a:lvl2pPr marL="914400" lvl="1" indent="-228600" algn="l">
              <a:spcBef>
                <a:spcPts val="480"/>
              </a:spcBef>
              <a:spcAft>
                <a:spcPts val="0"/>
              </a:spcAft>
              <a:buClr>
                <a:srgbClr val="888888"/>
              </a:buClr>
              <a:buSzPts val="2399"/>
              <a:buNone/>
              <a:defRPr sz="2399">
                <a:solidFill>
                  <a:srgbClr val="888888"/>
                </a:solidFill>
              </a:defRPr>
            </a:lvl2pPr>
            <a:lvl3pPr marL="1371600" lvl="2" indent="-228600" algn="l">
              <a:spcBef>
                <a:spcPts val="427"/>
              </a:spcBef>
              <a:spcAft>
                <a:spcPts val="0"/>
              </a:spcAft>
              <a:buClr>
                <a:srgbClr val="888888"/>
              </a:buClr>
              <a:buSzPts val="2133"/>
              <a:buNone/>
              <a:defRPr sz="2133">
                <a:solidFill>
                  <a:srgbClr val="888888"/>
                </a:solidFill>
              </a:defRPr>
            </a:lvl3pPr>
            <a:lvl4pPr marL="1828800" lvl="3" indent="-228600" algn="l">
              <a:spcBef>
                <a:spcPts val="373"/>
              </a:spcBef>
              <a:spcAft>
                <a:spcPts val="0"/>
              </a:spcAft>
              <a:buClr>
                <a:srgbClr val="888888"/>
              </a:buClr>
              <a:buSzPts val="1866"/>
              <a:buNone/>
              <a:defRPr sz="1866">
                <a:solidFill>
                  <a:srgbClr val="888888"/>
                </a:solidFill>
              </a:defRPr>
            </a:lvl4pPr>
            <a:lvl5pPr marL="2286000" lvl="4" indent="-228600" algn="l">
              <a:spcBef>
                <a:spcPts val="373"/>
              </a:spcBef>
              <a:spcAft>
                <a:spcPts val="0"/>
              </a:spcAft>
              <a:buClr>
                <a:srgbClr val="888888"/>
              </a:buClr>
              <a:buSzPts val="1866"/>
              <a:buNone/>
              <a:defRPr sz="1866">
                <a:solidFill>
                  <a:srgbClr val="888888"/>
                </a:solidFill>
              </a:defRPr>
            </a:lvl5pPr>
            <a:lvl6pPr marL="2743200" lvl="5" indent="-228600" algn="l">
              <a:spcBef>
                <a:spcPts val="373"/>
              </a:spcBef>
              <a:spcAft>
                <a:spcPts val="0"/>
              </a:spcAft>
              <a:buClr>
                <a:srgbClr val="888888"/>
              </a:buClr>
              <a:buSzPts val="1866"/>
              <a:buNone/>
              <a:defRPr sz="1866">
                <a:solidFill>
                  <a:srgbClr val="888888"/>
                </a:solidFill>
              </a:defRPr>
            </a:lvl6pPr>
            <a:lvl7pPr marL="3200400" lvl="6" indent="-228600" algn="l">
              <a:spcBef>
                <a:spcPts val="373"/>
              </a:spcBef>
              <a:spcAft>
                <a:spcPts val="0"/>
              </a:spcAft>
              <a:buClr>
                <a:srgbClr val="888888"/>
              </a:buClr>
              <a:buSzPts val="1866"/>
              <a:buNone/>
              <a:defRPr sz="1866">
                <a:solidFill>
                  <a:srgbClr val="888888"/>
                </a:solidFill>
              </a:defRPr>
            </a:lvl7pPr>
            <a:lvl8pPr marL="3657600" lvl="7" indent="-228600" algn="l">
              <a:spcBef>
                <a:spcPts val="373"/>
              </a:spcBef>
              <a:spcAft>
                <a:spcPts val="0"/>
              </a:spcAft>
              <a:buClr>
                <a:srgbClr val="888888"/>
              </a:buClr>
              <a:buSzPts val="1866"/>
              <a:buNone/>
              <a:defRPr sz="1866">
                <a:solidFill>
                  <a:srgbClr val="888888"/>
                </a:solidFill>
              </a:defRPr>
            </a:lvl8pPr>
            <a:lvl9pPr marL="4114800" lvl="8" indent="-228600" algn="l">
              <a:spcBef>
                <a:spcPts val="373"/>
              </a:spcBef>
              <a:spcAft>
                <a:spcPts val="0"/>
              </a:spcAft>
              <a:buClr>
                <a:srgbClr val="888888"/>
              </a:buClr>
              <a:buSzPts val="1866"/>
              <a:buNone/>
              <a:defRPr sz="1866">
                <a:solidFill>
                  <a:srgbClr val="888888"/>
                </a:solidFill>
              </a:defRPr>
            </a:lvl9pPr>
          </a:lstStyle>
          <a:p>
            <a:endParaRPr/>
          </a:p>
        </p:txBody>
      </p:sp>
      <p:sp>
        <p:nvSpPr>
          <p:cNvPr id="42" name="Google Shape;42;p6"/>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43" name="Google Shape;43;p6"/>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44" name="Google Shape;44;p6"/>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09600" y="274641"/>
            <a:ext cx="10972801" cy="7110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609600" y="1600202"/>
            <a:ext cx="5384800" cy="4525963"/>
          </a:xfrm>
          <a:prstGeom prst="rect">
            <a:avLst/>
          </a:prstGeom>
          <a:noFill/>
          <a:ln>
            <a:noFill/>
          </a:ln>
        </p:spPr>
        <p:txBody>
          <a:bodyPr spcFirstLastPara="1" wrap="square" lIns="91425" tIns="45700" rIns="91425" bIns="45700" anchor="t" anchorCtr="0">
            <a:noAutofit/>
          </a:bodyPr>
          <a:lstStyle>
            <a:lvl1pPr marL="457200" lvl="0" indent="-465582" algn="l">
              <a:spcBef>
                <a:spcPts val="746"/>
              </a:spcBef>
              <a:spcAft>
                <a:spcPts val="0"/>
              </a:spcAft>
              <a:buClr>
                <a:schemeClr val="dk1"/>
              </a:buClr>
              <a:buSzPts val="3732"/>
              <a:buChar char="•"/>
              <a:defRPr sz="3732"/>
            </a:lvl1pPr>
            <a:lvl2pPr marL="914400" lvl="1" indent="-431736" algn="l">
              <a:spcBef>
                <a:spcPts val="640"/>
              </a:spcBef>
              <a:spcAft>
                <a:spcPts val="0"/>
              </a:spcAft>
              <a:buClr>
                <a:schemeClr val="dk1"/>
              </a:buClr>
              <a:buSzPts val="3199"/>
              <a:buChar char="–"/>
              <a:defRPr sz="3199"/>
            </a:lvl2pPr>
            <a:lvl3pPr marL="1371600" lvl="2" indent="-397891" algn="l">
              <a:spcBef>
                <a:spcPts val="533"/>
              </a:spcBef>
              <a:spcAft>
                <a:spcPts val="0"/>
              </a:spcAft>
              <a:buClr>
                <a:schemeClr val="dk1"/>
              </a:buClr>
              <a:buSzPts val="2666"/>
              <a:buChar char="•"/>
              <a:defRPr sz="2666"/>
            </a:lvl3pPr>
            <a:lvl4pPr marL="1828800" lvl="3" indent="-380936" algn="l">
              <a:spcBef>
                <a:spcPts val="480"/>
              </a:spcBef>
              <a:spcAft>
                <a:spcPts val="0"/>
              </a:spcAft>
              <a:buClr>
                <a:schemeClr val="dk1"/>
              </a:buClr>
              <a:buSzPts val="2399"/>
              <a:buChar char="–"/>
              <a:defRPr sz="2399"/>
            </a:lvl4pPr>
            <a:lvl5pPr marL="2286000" lvl="4" indent="-380936" algn="l">
              <a:spcBef>
                <a:spcPts val="480"/>
              </a:spcBef>
              <a:spcAft>
                <a:spcPts val="0"/>
              </a:spcAft>
              <a:buClr>
                <a:schemeClr val="dk1"/>
              </a:buClr>
              <a:buSzPts val="2399"/>
              <a:buChar char="»"/>
              <a:defRPr sz="2399"/>
            </a:lvl5pPr>
            <a:lvl6pPr marL="2743200" lvl="5" indent="-380936" algn="l">
              <a:spcBef>
                <a:spcPts val="480"/>
              </a:spcBef>
              <a:spcAft>
                <a:spcPts val="0"/>
              </a:spcAft>
              <a:buClr>
                <a:schemeClr val="dk1"/>
              </a:buClr>
              <a:buSzPts val="2399"/>
              <a:buChar char="•"/>
              <a:defRPr sz="2399"/>
            </a:lvl6pPr>
            <a:lvl7pPr marL="3200400" lvl="6" indent="-380936" algn="l">
              <a:spcBef>
                <a:spcPts val="480"/>
              </a:spcBef>
              <a:spcAft>
                <a:spcPts val="0"/>
              </a:spcAft>
              <a:buClr>
                <a:schemeClr val="dk1"/>
              </a:buClr>
              <a:buSzPts val="2399"/>
              <a:buChar char="•"/>
              <a:defRPr sz="2399"/>
            </a:lvl7pPr>
            <a:lvl8pPr marL="3657600" lvl="7" indent="-380936" algn="l">
              <a:spcBef>
                <a:spcPts val="480"/>
              </a:spcBef>
              <a:spcAft>
                <a:spcPts val="0"/>
              </a:spcAft>
              <a:buClr>
                <a:schemeClr val="dk1"/>
              </a:buClr>
              <a:buSzPts val="2399"/>
              <a:buChar char="•"/>
              <a:defRPr sz="2399"/>
            </a:lvl8pPr>
            <a:lvl9pPr marL="4114800" lvl="8" indent="-380936" algn="l">
              <a:spcBef>
                <a:spcPts val="480"/>
              </a:spcBef>
              <a:spcAft>
                <a:spcPts val="0"/>
              </a:spcAft>
              <a:buClr>
                <a:schemeClr val="dk1"/>
              </a:buClr>
              <a:buSzPts val="2399"/>
              <a:buChar char="•"/>
              <a:defRPr sz="2399"/>
            </a:lvl9pPr>
          </a:lstStyle>
          <a:p>
            <a:endParaRPr/>
          </a:p>
        </p:txBody>
      </p:sp>
      <p:sp>
        <p:nvSpPr>
          <p:cNvPr id="48" name="Google Shape;48;p7"/>
          <p:cNvSpPr txBox="1">
            <a:spLocks noGrp="1"/>
          </p:cNvSpPr>
          <p:nvPr>
            <p:ph type="body" idx="2"/>
          </p:nvPr>
        </p:nvSpPr>
        <p:spPr>
          <a:xfrm>
            <a:off x="6197600" y="1600202"/>
            <a:ext cx="5384800" cy="4525963"/>
          </a:xfrm>
          <a:prstGeom prst="rect">
            <a:avLst/>
          </a:prstGeom>
          <a:noFill/>
          <a:ln>
            <a:noFill/>
          </a:ln>
        </p:spPr>
        <p:txBody>
          <a:bodyPr spcFirstLastPara="1" wrap="square" lIns="91425" tIns="45700" rIns="91425" bIns="45700" anchor="t" anchorCtr="0">
            <a:noAutofit/>
          </a:bodyPr>
          <a:lstStyle>
            <a:lvl1pPr marL="457200" lvl="0" indent="-465582" algn="l">
              <a:spcBef>
                <a:spcPts val="746"/>
              </a:spcBef>
              <a:spcAft>
                <a:spcPts val="0"/>
              </a:spcAft>
              <a:buClr>
                <a:schemeClr val="dk1"/>
              </a:buClr>
              <a:buSzPts val="3732"/>
              <a:buChar char="•"/>
              <a:defRPr sz="3732"/>
            </a:lvl1pPr>
            <a:lvl2pPr marL="914400" lvl="1" indent="-431736" algn="l">
              <a:spcBef>
                <a:spcPts val="640"/>
              </a:spcBef>
              <a:spcAft>
                <a:spcPts val="0"/>
              </a:spcAft>
              <a:buClr>
                <a:schemeClr val="dk1"/>
              </a:buClr>
              <a:buSzPts val="3199"/>
              <a:buChar char="–"/>
              <a:defRPr sz="3199"/>
            </a:lvl2pPr>
            <a:lvl3pPr marL="1371600" lvl="2" indent="-397891" algn="l">
              <a:spcBef>
                <a:spcPts val="533"/>
              </a:spcBef>
              <a:spcAft>
                <a:spcPts val="0"/>
              </a:spcAft>
              <a:buClr>
                <a:schemeClr val="dk1"/>
              </a:buClr>
              <a:buSzPts val="2666"/>
              <a:buChar char="•"/>
              <a:defRPr sz="2666"/>
            </a:lvl3pPr>
            <a:lvl4pPr marL="1828800" lvl="3" indent="-380936" algn="l">
              <a:spcBef>
                <a:spcPts val="480"/>
              </a:spcBef>
              <a:spcAft>
                <a:spcPts val="0"/>
              </a:spcAft>
              <a:buClr>
                <a:schemeClr val="dk1"/>
              </a:buClr>
              <a:buSzPts val="2399"/>
              <a:buChar char="–"/>
              <a:defRPr sz="2399"/>
            </a:lvl4pPr>
            <a:lvl5pPr marL="2286000" lvl="4" indent="-380936" algn="l">
              <a:spcBef>
                <a:spcPts val="480"/>
              </a:spcBef>
              <a:spcAft>
                <a:spcPts val="0"/>
              </a:spcAft>
              <a:buClr>
                <a:schemeClr val="dk1"/>
              </a:buClr>
              <a:buSzPts val="2399"/>
              <a:buChar char="»"/>
              <a:defRPr sz="2399"/>
            </a:lvl5pPr>
            <a:lvl6pPr marL="2743200" lvl="5" indent="-380936" algn="l">
              <a:spcBef>
                <a:spcPts val="480"/>
              </a:spcBef>
              <a:spcAft>
                <a:spcPts val="0"/>
              </a:spcAft>
              <a:buClr>
                <a:schemeClr val="dk1"/>
              </a:buClr>
              <a:buSzPts val="2399"/>
              <a:buChar char="•"/>
              <a:defRPr sz="2399"/>
            </a:lvl6pPr>
            <a:lvl7pPr marL="3200400" lvl="6" indent="-380936" algn="l">
              <a:spcBef>
                <a:spcPts val="480"/>
              </a:spcBef>
              <a:spcAft>
                <a:spcPts val="0"/>
              </a:spcAft>
              <a:buClr>
                <a:schemeClr val="dk1"/>
              </a:buClr>
              <a:buSzPts val="2399"/>
              <a:buChar char="•"/>
              <a:defRPr sz="2399"/>
            </a:lvl7pPr>
            <a:lvl8pPr marL="3657600" lvl="7" indent="-380936" algn="l">
              <a:spcBef>
                <a:spcPts val="480"/>
              </a:spcBef>
              <a:spcAft>
                <a:spcPts val="0"/>
              </a:spcAft>
              <a:buClr>
                <a:schemeClr val="dk1"/>
              </a:buClr>
              <a:buSzPts val="2399"/>
              <a:buChar char="•"/>
              <a:defRPr sz="2399"/>
            </a:lvl8pPr>
            <a:lvl9pPr marL="4114800" lvl="8" indent="-380936" algn="l">
              <a:spcBef>
                <a:spcPts val="480"/>
              </a:spcBef>
              <a:spcAft>
                <a:spcPts val="0"/>
              </a:spcAft>
              <a:buClr>
                <a:schemeClr val="dk1"/>
              </a:buClr>
              <a:buSzPts val="2399"/>
              <a:buChar char="•"/>
              <a:defRPr sz="2399"/>
            </a:lvl9pPr>
          </a:lstStyle>
          <a:p>
            <a:endParaRPr/>
          </a:p>
        </p:txBody>
      </p:sp>
      <p:sp>
        <p:nvSpPr>
          <p:cNvPr id="49" name="Google Shape;49;p7"/>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50" name="Google Shape;50;p7"/>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51" name="Google Shape;51;p7"/>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609600" y="274641"/>
            <a:ext cx="10972801" cy="7110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3199"/>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609600" y="1535114"/>
            <a:ext cx="5386917" cy="639763"/>
          </a:xfrm>
          <a:prstGeom prst="rect">
            <a:avLst/>
          </a:prstGeom>
          <a:noFill/>
          <a:ln>
            <a:noFill/>
          </a:ln>
        </p:spPr>
        <p:txBody>
          <a:bodyPr spcFirstLastPara="1" wrap="square" lIns="91425" tIns="45700" rIns="91425" bIns="45700" anchor="b" anchorCtr="0">
            <a:noAutofit/>
          </a:bodyPr>
          <a:lstStyle>
            <a:lvl1pPr marL="457200" lvl="0" indent="-228600" algn="l">
              <a:spcBef>
                <a:spcPts val="640"/>
              </a:spcBef>
              <a:spcAft>
                <a:spcPts val="0"/>
              </a:spcAft>
              <a:buClr>
                <a:schemeClr val="dk1"/>
              </a:buClr>
              <a:buSzPts val="3199"/>
              <a:buNone/>
              <a:defRPr sz="3199" b="1"/>
            </a:lvl1pPr>
            <a:lvl2pPr marL="914400" lvl="1" indent="-228600" algn="l">
              <a:spcBef>
                <a:spcPts val="533"/>
              </a:spcBef>
              <a:spcAft>
                <a:spcPts val="0"/>
              </a:spcAft>
              <a:buClr>
                <a:schemeClr val="dk1"/>
              </a:buClr>
              <a:buSzPts val="2666"/>
              <a:buNone/>
              <a:defRPr sz="2666" b="1"/>
            </a:lvl2pPr>
            <a:lvl3pPr marL="1371600" lvl="2" indent="-228600" algn="l">
              <a:spcBef>
                <a:spcPts val="480"/>
              </a:spcBef>
              <a:spcAft>
                <a:spcPts val="0"/>
              </a:spcAft>
              <a:buClr>
                <a:schemeClr val="dk1"/>
              </a:buClr>
              <a:buSzPts val="2399"/>
              <a:buNone/>
              <a:defRPr sz="2399" b="1"/>
            </a:lvl3pPr>
            <a:lvl4pPr marL="1828800" lvl="3" indent="-228600" algn="l">
              <a:spcBef>
                <a:spcPts val="427"/>
              </a:spcBef>
              <a:spcAft>
                <a:spcPts val="0"/>
              </a:spcAft>
              <a:buClr>
                <a:schemeClr val="dk1"/>
              </a:buClr>
              <a:buSzPts val="2133"/>
              <a:buNone/>
              <a:defRPr sz="2133" b="1"/>
            </a:lvl4pPr>
            <a:lvl5pPr marL="2286000" lvl="4" indent="-228600" algn="l">
              <a:spcBef>
                <a:spcPts val="427"/>
              </a:spcBef>
              <a:spcAft>
                <a:spcPts val="0"/>
              </a:spcAft>
              <a:buClr>
                <a:schemeClr val="dk1"/>
              </a:buClr>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55" name="Google Shape;55;p8"/>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431736" algn="l">
              <a:spcBef>
                <a:spcPts val="640"/>
              </a:spcBef>
              <a:spcAft>
                <a:spcPts val="0"/>
              </a:spcAft>
              <a:buClr>
                <a:schemeClr val="dk1"/>
              </a:buClr>
              <a:buSzPts val="3199"/>
              <a:buChar char="•"/>
              <a:defRPr sz="3199"/>
            </a:lvl1pPr>
            <a:lvl2pPr marL="914400" lvl="1" indent="-397891" algn="l">
              <a:spcBef>
                <a:spcPts val="533"/>
              </a:spcBef>
              <a:spcAft>
                <a:spcPts val="0"/>
              </a:spcAft>
              <a:buClr>
                <a:schemeClr val="dk1"/>
              </a:buClr>
              <a:buSzPts val="2666"/>
              <a:buChar char="–"/>
              <a:defRPr sz="2666"/>
            </a:lvl2pPr>
            <a:lvl3pPr marL="1371600" lvl="2" indent="-380936" algn="l">
              <a:spcBef>
                <a:spcPts val="480"/>
              </a:spcBef>
              <a:spcAft>
                <a:spcPts val="0"/>
              </a:spcAft>
              <a:buClr>
                <a:schemeClr val="dk1"/>
              </a:buClr>
              <a:buSzPts val="2399"/>
              <a:buChar char="•"/>
              <a:defRPr sz="2399"/>
            </a:lvl3pPr>
            <a:lvl4pPr marL="1828800" lvl="3" indent="-364045" algn="l">
              <a:spcBef>
                <a:spcPts val="427"/>
              </a:spcBef>
              <a:spcAft>
                <a:spcPts val="0"/>
              </a:spcAft>
              <a:buClr>
                <a:schemeClr val="dk1"/>
              </a:buClr>
              <a:buSzPts val="2133"/>
              <a:buChar char="–"/>
              <a:defRPr sz="2133"/>
            </a:lvl4pPr>
            <a:lvl5pPr marL="2286000" lvl="4" indent="-364045" algn="l">
              <a:spcBef>
                <a:spcPts val="427"/>
              </a:spcBef>
              <a:spcAft>
                <a:spcPts val="0"/>
              </a:spcAft>
              <a:buClr>
                <a:schemeClr val="dk1"/>
              </a:buClr>
              <a:buSzPts val="2133"/>
              <a:buChar char="»"/>
              <a:defRPr sz="2133"/>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56" name="Google Shape;56;p8"/>
          <p:cNvSpPr txBox="1">
            <a:spLocks noGrp="1"/>
          </p:cNvSpPr>
          <p:nvPr>
            <p:ph type="body" idx="3"/>
          </p:nvPr>
        </p:nvSpPr>
        <p:spPr>
          <a:xfrm>
            <a:off x="6193370" y="1535114"/>
            <a:ext cx="5389033" cy="639763"/>
          </a:xfrm>
          <a:prstGeom prst="rect">
            <a:avLst/>
          </a:prstGeom>
          <a:noFill/>
          <a:ln>
            <a:noFill/>
          </a:ln>
        </p:spPr>
        <p:txBody>
          <a:bodyPr spcFirstLastPara="1" wrap="square" lIns="91425" tIns="45700" rIns="91425" bIns="45700" anchor="b" anchorCtr="0">
            <a:noAutofit/>
          </a:bodyPr>
          <a:lstStyle>
            <a:lvl1pPr marL="457200" lvl="0" indent="-228600" algn="l">
              <a:spcBef>
                <a:spcPts val="640"/>
              </a:spcBef>
              <a:spcAft>
                <a:spcPts val="0"/>
              </a:spcAft>
              <a:buClr>
                <a:schemeClr val="dk1"/>
              </a:buClr>
              <a:buSzPts val="3199"/>
              <a:buNone/>
              <a:defRPr sz="3199" b="1"/>
            </a:lvl1pPr>
            <a:lvl2pPr marL="914400" lvl="1" indent="-228600" algn="l">
              <a:spcBef>
                <a:spcPts val="533"/>
              </a:spcBef>
              <a:spcAft>
                <a:spcPts val="0"/>
              </a:spcAft>
              <a:buClr>
                <a:schemeClr val="dk1"/>
              </a:buClr>
              <a:buSzPts val="2666"/>
              <a:buNone/>
              <a:defRPr sz="2666" b="1"/>
            </a:lvl2pPr>
            <a:lvl3pPr marL="1371600" lvl="2" indent="-228600" algn="l">
              <a:spcBef>
                <a:spcPts val="480"/>
              </a:spcBef>
              <a:spcAft>
                <a:spcPts val="0"/>
              </a:spcAft>
              <a:buClr>
                <a:schemeClr val="dk1"/>
              </a:buClr>
              <a:buSzPts val="2399"/>
              <a:buNone/>
              <a:defRPr sz="2399" b="1"/>
            </a:lvl3pPr>
            <a:lvl4pPr marL="1828800" lvl="3" indent="-228600" algn="l">
              <a:spcBef>
                <a:spcPts val="427"/>
              </a:spcBef>
              <a:spcAft>
                <a:spcPts val="0"/>
              </a:spcAft>
              <a:buClr>
                <a:schemeClr val="dk1"/>
              </a:buClr>
              <a:buSzPts val="2133"/>
              <a:buNone/>
              <a:defRPr sz="2133" b="1"/>
            </a:lvl4pPr>
            <a:lvl5pPr marL="2286000" lvl="4" indent="-228600" algn="l">
              <a:spcBef>
                <a:spcPts val="427"/>
              </a:spcBef>
              <a:spcAft>
                <a:spcPts val="0"/>
              </a:spcAft>
              <a:buClr>
                <a:schemeClr val="dk1"/>
              </a:buClr>
              <a:buSzPts val="2133"/>
              <a:buNone/>
              <a:defRPr sz="2133" b="1"/>
            </a:lvl5pPr>
            <a:lvl6pPr marL="2743200" lvl="5" indent="-228600" algn="l">
              <a:spcBef>
                <a:spcPts val="427"/>
              </a:spcBef>
              <a:spcAft>
                <a:spcPts val="0"/>
              </a:spcAft>
              <a:buClr>
                <a:schemeClr val="dk1"/>
              </a:buClr>
              <a:buSzPts val="2133"/>
              <a:buNone/>
              <a:defRPr sz="2133" b="1"/>
            </a:lvl6pPr>
            <a:lvl7pPr marL="3200400" lvl="6" indent="-228600" algn="l">
              <a:spcBef>
                <a:spcPts val="427"/>
              </a:spcBef>
              <a:spcAft>
                <a:spcPts val="0"/>
              </a:spcAft>
              <a:buClr>
                <a:schemeClr val="dk1"/>
              </a:buClr>
              <a:buSzPts val="2133"/>
              <a:buNone/>
              <a:defRPr sz="2133" b="1"/>
            </a:lvl7pPr>
            <a:lvl8pPr marL="3657600" lvl="7" indent="-228600" algn="l">
              <a:spcBef>
                <a:spcPts val="427"/>
              </a:spcBef>
              <a:spcAft>
                <a:spcPts val="0"/>
              </a:spcAft>
              <a:buClr>
                <a:schemeClr val="dk1"/>
              </a:buClr>
              <a:buSzPts val="2133"/>
              <a:buNone/>
              <a:defRPr sz="2133" b="1"/>
            </a:lvl8pPr>
            <a:lvl9pPr marL="4114800" lvl="8" indent="-228600" algn="l">
              <a:spcBef>
                <a:spcPts val="427"/>
              </a:spcBef>
              <a:spcAft>
                <a:spcPts val="0"/>
              </a:spcAft>
              <a:buClr>
                <a:schemeClr val="dk1"/>
              </a:buClr>
              <a:buSzPts val="2133"/>
              <a:buNone/>
              <a:defRPr sz="2133" b="1"/>
            </a:lvl9pPr>
          </a:lstStyle>
          <a:p>
            <a:endParaRPr/>
          </a:p>
        </p:txBody>
      </p:sp>
      <p:sp>
        <p:nvSpPr>
          <p:cNvPr id="57" name="Google Shape;57;p8"/>
          <p:cNvSpPr txBox="1">
            <a:spLocks noGrp="1"/>
          </p:cNvSpPr>
          <p:nvPr>
            <p:ph type="body" idx="4"/>
          </p:nvPr>
        </p:nvSpPr>
        <p:spPr>
          <a:xfrm>
            <a:off x="6193370" y="2174875"/>
            <a:ext cx="5389033" cy="3951288"/>
          </a:xfrm>
          <a:prstGeom prst="rect">
            <a:avLst/>
          </a:prstGeom>
          <a:noFill/>
          <a:ln>
            <a:noFill/>
          </a:ln>
        </p:spPr>
        <p:txBody>
          <a:bodyPr spcFirstLastPara="1" wrap="square" lIns="91425" tIns="45700" rIns="91425" bIns="45700" anchor="t" anchorCtr="0">
            <a:noAutofit/>
          </a:bodyPr>
          <a:lstStyle>
            <a:lvl1pPr marL="457200" lvl="0" indent="-431736" algn="l">
              <a:spcBef>
                <a:spcPts val="640"/>
              </a:spcBef>
              <a:spcAft>
                <a:spcPts val="0"/>
              </a:spcAft>
              <a:buClr>
                <a:schemeClr val="dk1"/>
              </a:buClr>
              <a:buSzPts val="3199"/>
              <a:buChar char="•"/>
              <a:defRPr sz="3199"/>
            </a:lvl1pPr>
            <a:lvl2pPr marL="914400" lvl="1" indent="-397891" algn="l">
              <a:spcBef>
                <a:spcPts val="533"/>
              </a:spcBef>
              <a:spcAft>
                <a:spcPts val="0"/>
              </a:spcAft>
              <a:buClr>
                <a:schemeClr val="dk1"/>
              </a:buClr>
              <a:buSzPts val="2666"/>
              <a:buChar char="–"/>
              <a:defRPr sz="2666"/>
            </a:lvl2pPr>
            <a:lvl3pPr marL="1371600" lvl="2" indent="-380936" algn="l">
              <a:spcBef>
                <a:spcPts val="480"/>
              </a:spcBef>
              <a:spcAft>
                <a:spcPts val="0"/>
              </a:spcAft>
              <a:buClr>
                <a:schemeClr val="dk1"/>
              </a:buClr>
              <a:buSzPts val="2399"/>
              <a:buChar char="•"/>
              <a:defRPr sz="2399"/>
            </a:lvl3pPr>
            <a:lvl4pPr marL="1828800" lvl="3" indent="-364045" algn="l">
              <a:spcBef>
                <a:spcPts val="427"/>
              </a:spcBef>
              <a:spcAft>
                <a:spcPts val="0"/>
              </a:spcAft>
              <a:buClr>
                <a:schemeClr val="dk1"/>
              </a:buClr>
              <a:buSzPts val="2133"/>
              <a:buChar char="–"/>
              <a:defRPr sz="2133"/>
            </a:lvl4pPr>
            <a:lvl5pPr marL="2286000" lvl="4" indent="-364045" algn="l">
              <a:spcBef>
                <a:spcPts val="427"/>
              </a:spcBef>
              <a:spcAft>
                <a:spcPts val="0"/>
              </a:spcAft>
              <a:buClr>
                <a:schemeClr val="dk1"/>
              </a:buClr>
              <a:buSzPts val="2133"/>
              <a:buChar char="»"/>
              <a:defRPr sz="2133"/>
            </a:lvl5pPr>
            <a:lvl6pPr marL="2743200" lvl="5" indent="-364045" algn="l">
              <a:spcBef>
                <a:spcPts val="427"/>
              </a:spcBef>
              <a:spcAft>
                <a:spcPts val="0"/>
              </a:spcAft>
              <a:buClr>
                <a:schemeClr val="dk1"/>
              </a:buClr>
              <a:buSzPts val="2133"/>
              <a:buChar char="•"/>
              <a:defRPr sz="2133"/>
            </a:lvl6pPr>
            <a:lvl7pPr marL="3200400" lvl="6" indent="-364045" algn="l">
              <a:spcBef>
                <a:spcPts val="427"/>
              </a:spcBef>
              <a:spcAft>
                <a:spcPts val="0"/>
              </a:spcAft>
              <a:buClr>
                <a:schemeClr val="dk1"/>
              </a:buClr>
              <a:buSzPts val="2133"/>
              <a:buChar char="•"/>
              <a:defRPr sz="2133"/>
            </a:lvl7pPr>
            <a:lvl8pPr marL="3657600" lvl="7" indent="-364045" algn="l">
              <a:spcBef>
                <a:spcPts val="427"/>
              </a:spcBef>
              <a:spcAft>
                <a:spcPts val="0"/>
              </a:spcAft>
              <a:buClr>
                <a:schemeClr val="dk1"/>
              </a:buClr>
              <a:buSzPts val="2133"/>
              <a:buChar char="•"/>
              <a:defRPr sz="2133"/>
            </a:lvl8pPr>
            <a:lvl9pPr marL="4114800" lvl="8" indent="-364045" algn="l">
              <a:spcBef>
                <a:spcPts val="427"/>
              </a:spcBef>
              <a:spcAft>
                <a:spcPts val="0"/>
              </a:spcAft>
              <a:buClr>
                <a:schemeClr val="dk1"/>
              </a:buClr>
              <a:buSzPts val="2133"/>
              <a:buChar char="•"/>
              <a:defRPr sz="2133"/>
            </a:lvl9pPr>
          </a:lstStyle>
          <a:p>
            <a:endParaRPr/>
          </a:p>
        </p:txBody>
      </p:sp>
      <p:sp>
        <p:nvSpPr>
          <p:cNvPr id="58" name="Google Shape;58;p8"/>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59" name="Google Shape;59;p8"/>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60" name="Google Shape;60;p8"/>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
        <p:cNvGrpSpPr/>
        <p:nvPr/>
      </p:nvGrpSpPr>
      <p:grpSpPr>
        <a:xfrm>
          <a:off x="0" y="0"/>
          <a:ext cx="0" cy="0"/>
          <a:chOff x="0" y="0"/>
          <a:chExt cx="0" cy="0"/>
        </a:xfrm>
      </p:grpSpPr>
      <p:sp>
        <p:nvSpPr>
          <p:cNvPr id="62" name="Google Shape;62;p9"/>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63" name="Google Shape;63;p9"/>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64" name="Google Shape;64;p9"/>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
        <p:nvSpPr>
          <p:cNvPr id="65" name="Google Shape;65;p9"/>
          <p:cNvSpPr txBox="1">
            <a:spLocks noGrp="1"/>
          </p:cNvSpPr>
          <p:nvPr>
            <p:ph type="title"/>
          </p:nvPr>
        </p:nvSpPr>
        <p:spPr>
          <a:xfrm>
            <a:off x="609600" y="274641"/>
            <a:ext cx="10972801" cy="7159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3732"/>
              <a:buFont typeface="Calibri"/>
              <a:buNone/>
              <a:defRPr sz="3732">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66"/>
        <p:cNvGrpSpPr/>
        <p:nvPr/>
      </p:nvGrpSpPr>
      <p:grpSpPr>
        <a:xfrm>
          <a:off x="0" y="0"/>
          <a:ext cx="0" cy="0"/>
          <a:chOff x="0" y="0"/>
          <a:chExt cx="0" cy="0"/>
        </a:xfrm>
      </p:grpSpPr>
      <p:sp>
        <p:nvSpPr>
          <p:cNvPr id="67" name="Google Shape;67;p10"/>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31/03/2020</a:t>
            </a:r>
            <a:endParaRPr/>
          </a:p>
        </p:txBody>
      </p:sp>
      <p:sp>
        <p:nvSpPr>
          <p:cNvPr id="68" name="Google Shape;68;p10"/>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UNIVERSIDAD INDUSTRIAL DE SANTANDER</a:t>
            </a:r>
            <a:endParaRPr/>
          </a:p>
        </p:txBody>
      </p:sp>
      <p:sp>
        <p:nvSpPr>
          <p:cNvPr id="69" name="Google Shape;69;p10"/>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‹Nº›</a:t>
            </a:fld>
            <a:endParaRPr/>
          </a:p>
        </p:txBody>
      </p:sp>
      <p:sp>
        <p:nvSpPr>
          <p:cNvPr id="70" name="Google Shape;70;p10"/>
          <p:cNvSpPr txBox="1">
            <a:spLocks noGrp="1"/>
          </p:cNvSpPr>
          <p:nvPr>
            <p:ph type="title"/>
          </p:nvPr>
        </p:nvSpPr>
        <p:spPr>
          <a:xfrm>
            <a:off x="609600" y="274641"/>
            <a:ext cx="10972801" cy="71596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7F7F7F"/>
              </a:buClr>
              <a:buSzPts val="3732"/>
              <a:buFont typeface="Calibri"/>
              <a:buNone/>
              <a:defRPr sz="3732">
                <a:solidFill>
                  <a:srgbClr val="7F7F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txBox="1">
            <a:spLocks noGrp="1"/>
          </p:cNvSpPr>
          <p:nvPr>
            <p:ph type="body" idx="1"/>
          </p:nvPr>
        </p:nvSpPr>
        <p:spPr>
          <a:xfrm>
            <a:off x="609600" y="990600"/>
            <a:ext cx="10972801" cy="508000"/>
          </a:xfrm>
          <a:prstGeom prst="rect">
            <a:avLst/>
          </a:prstGeom>
          <a:noFill/>
          <a:ln>
            <a:noFill/>
          </a:ln>
        </p:spPr>
        <p:txBody>
          <a:bodyPr spcFirstLastPara="1" wrap="square" lIns="91425" tIns="45700" rIns="91425" bIns="45700" anchor="t" anchorCtr="0">
            <a:noAutofit/>
          </a:bodyPr>
          <a:lstStyle>
            <a:lvl1pPr marL="457200" lvl="0" indent="-228600" algn="l">
              <a:spcBef>
                <a:spcPts val="373"/>
              </a:spcBef>
              <a:spcAft>
                <a:spcPts val="0"/>
              </a:spcAft>
              <a:buClr>
                <a:srgbClr val="7F7F7F"/>
              </a:buClr>
              <a:buSzPts val="1866"/>
              <a:buNone/>
              <a:defRPr sz="1866">
                <a:solidFill>
                  <a:srgbClr val="7F7F7F"/>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67000">
              <a:schemeClr val="lt1"/>
            </a:gs>
            <a:gs pos="100000">
              <a:srgbClr val="EEEEEE"/>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41"/>
            <a:ext cx="10972801" cy="71108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595959"/>
              </a:buClr>
              <a:buSzPts val="3199"/>
              <a:buFont typeface="Calibri"/>
              <a:buNone/>
              <a:defRPr sz="3199" b="0" i="0" u="none" strike="noStrike" cap="none">
                <a:solidFill>
                  <a:srgbClr val="59595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138426"/>
            <a:ext cx="10972801" cy="4987739"/>
          </a:xfrm>
          <a:prstGeom prst="rect">
            <a:avLst/>
          </a:prstGeom>
          <a:noFill/>
          <a:ln>
            <a:noFill/>
          </a:ln>
        </p:spPr>
        <p:txBody>
          <a:bodyPr spcFirstLastPara="1" wrap="square" lIns="91425" tIns="45700" rIns="91425" bIns="45700" anchor="t" anchorCtr="0">
            <a:noAutofit/>
          </a:bodyPr>
          <a:lstStyle>
            <a:lvl1pPr marL="457200" marR="0" lvl="0" indent="-457136" algn="l" rtl="0">
              <a:spcBef>
                <a:spcPts val="72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1pPr>
            <a:lvl2pPr marL="914400" marR="0" lvl="1" indent="-431736" algn="l" rtl="0">
              <a:spcBef>
                <a:spcPts val="640"/>
              </a:spcBef>
              <a:spcAft>
                <a:spcPts val="0"/>
              </a:spcAft>
              <a:buClr>
                <a:schemeClr val="dk1"/>
              </a:buClr>
              <a:buSzPts val="3199"/>
              <a:buFont typeface="Arial"/>
              <a:buChar char="–"/>
              <a:defRPr sz="3199" b="0" i="0" u="none" strike="noStrike" cap="none">
                <a:solidFill>
                  <a:schemeClr val="dk1"/>
                </a:solidFill>
                <a:latin typeface="Calibri"/>
                <a:ea typeface="Calibri"/>
                <a:cs typeface="Calibri"/>
                <a:sym typeface="Calibri"/>
              </a:defRPr>
            </a:lvl2pPr>
            <a:lvl3pPr marL="1371600" marR="0" lvl="2" indent="-380936" algn="l" rtl="0">
              <a:spcBef>
                <a:spcPts val="48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Calibri"/>
                <a:ea typeface="Calibri"/>
                <a:cs typeface="Calibri"/>
                <a:sym typeface="Calibri"/>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Calibri"/>
                <a:ea typeface="Calibri"/>
                <a:cs typeface="Calibri"/>
                <a:sym typeface="Calibri"/>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Calibri"/>
                <a:ea typeface="Calibri"/>
                <a:cs typeface="Calibri"/>
                <a:sym typeface="Calibri"/>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r>
              <a:rPr lang="en-US"/>
              <a:t>31/03/2020</a:t>
            </a:r>
            <a:endParaRPr/>
          </a:p>
        </p:txBody>
      </p:sp>
      <p:sp>
        <p:nvSpPr>
          <p:cNvPr id="13" name="Google Shape;13;p1"/>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r>
              <a:rPr lang="en-US"/>
              <a:t>UNIVERSIDAD INDUSTRIAL DE SANTANDER</a:t>
            </a:r>
            <a:endParaRPr/>
          </a:p>
        </p:txBody>
      </p:sp>
      <p:sp>
        <p:nvSpPr>
          <p:cNvPr id="14" name="Google Shape;14;p1"/>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hyperlink" Target="https://www.dropbox.com/s/8h2avwtk8cfzl49/ircad-dataset.zip?dl=0" TargetMode="External"/><Relationship Id="rId4" Type="http://schemas.openxmlformats.org/officeDocument/2006/relationships/hyperlink" Target="https://www.ircad.fr/research/3d-ircadb-0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niftilib.sourceforge.net/pynifti/intro.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s.mathworks.com/help/images/ref/dice.html" TargetMode="External"/><Relationship Id="rId5" Type="http://schemas.openxmlformats.org/officeDocument/2006/relationships/hyperlink" Target="https://github.com/soribadiaby/Deep-Learning-liver-segmentation-project" TargetMode="External"/><Relationship Id="rId4" Type="http://schemas.openxmlformats.org/officeDocument/2006/relationships/hyperlink" Target="https://towardsdatascience.com/understanding-semantic-segmentation-with-unet-6be4f42d4b47" TargetMode="Externa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p:nvPr/>
        </p:nvSpPr>
        <p:spPr>
          <a:xfrm>
            <a:off x="0" y="6248400"/>
            <a:ext cx="12192000" cy="651803"/>
          </a:xfrm>
          <a:prstGeom prst="rect">
            <a:avLst/>
          </a:prstGeom>
          <a:gradFill>
            <a:gsLst>
              <a:gs pos="0">
                <a:srgbClr val="033C5B"/>
              </a:gs>
              <a:gs pos="50000">
                <a:srgbClr val="055A89"/>
              </a:gs>
              <a:gs pos="100000">
                <a:schemeClr val="accent1"/>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19" name="Google Shape;119;p18"/>
          <p:cNvSpPr txBox="1">
            <a:spLocks noGrp="1"/>
          </p:cNvSpPr>
          <p:nvPr>
            <p:ph type="ctrTitle"/>
          </p:nvPr>
        </p:nvSpPr>
        <p:spPr>
          <a:xfrm>
            <a:off x="1222831" y="2514600"/>
            <a:ext cx="10363200" cy="185132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F3F3F"/>
              </a:buClr>
              <a:buSzPts val="3599"/>
              <a:buFont typeface="Calibri"/>
              <a:buNone/>
            </a:pPr>
            <a:r>
              <a:rPr lang="en-US" sz="3599"/>
              <a:t>Segmentación de órganos humanos sobre imágenes de resonancia magnética mediante redes convolucionales.</a:t>
            </a:r>
            <a:endParaRPr/>
          </a:p>
        </p:txBody>
      </p:sp>
      <p:sp>
        <p:nvSpPr>
          <p:cNvPr id="120" name="Google Shape;120;p18"/>
          <p:cNvSpPr txBox="1">
            <a:spLocks noGrp="1"/>
          </p:cNvSpPr>
          <p:nvPr>
            <p:ph type="subTitle" idx="1"/>
          </p:nvPr>
        </p:nvSpPr>
        <p:spPr>
          <a:xfrm>
            <a:off x="1828799" y="4659460"/>
            <a:ext cx="8534401" cy="12954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595959"/>
              </a:buClr>
              <a:buSzPts val="2300"/>
              <a:buNone/>
            </a:pPr>
            <a:r>
              <a:rPr lang="en-US"/>
              <a:t>JORGE ANDRES MOGOTOCORO FAJARDO</a:t>
            </a:r>
            <a:endParaRPr/>
          </a:p>
          <a:p>
            <a:pPr marL="0" lvl="0" indent="0" algn="ctr" rtl="0">
              <a:spcBef>
                <a:spcPts val="0"/>
              </a:spcBef>
              <a:spcAft>
                <a:spcPts val="0"/>
              </a:spcAft>
              <a:buClr>
                <a:srgbClr val="595959"/>
              </a:buClr>
              <a:buSzPts val="2300"/>
              <a:buNone/>
            </a:pPr>
            <a:r>
              <a:rPr lang="en-US"/>
              <a:t>MARIO HERNAN VALLEJO HUERTAS</a:t>
            </a:r>
            <a:endParaRPr/>
          </a:p>
          <a:p>
            <a:pPr marL="0" lvl="0" indent="0" algn="ctr" rtl="0">
              <a:spcBef>
                <a:spcPts val="0"/>
              </a:spcBef>
              <a:spcAft>
                <a:spcPts val="0"/>
              </a:spcAft>
              <a:buClr>
                <a:srgbClr val="595959"/>
              </a:buClr>
              <a:buSzPts val="2300"/>
              <a:buNone/>
            </a:pPr>
            <a:r>
              <a:rPr lang="en-US"/>
              <a:t>BRYAN DANIEL ALVAREZ CASTILLO</a:t>
            </a:r>
            <a:br>
              <a:rPr lang="en-US"/>
            </a:br>
            <a:endParaRPr/>
          </a:p>
        </p:txBody>
      </p:sp>
      <p:sp>
        <p:nvSpPr>
          <p:cNvPr id="121" name="Google Shape;121;p18"/>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122" name="Google Shape;122;p18"/>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123" name="Google Shape;123;p18"/>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1</a:t>
            </a:fld>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body" idx="1"/>
          </p:nvPr>
        </p:nvSpPr>
        <p:spPr>
          <a:xfrm>
            <a:off x="944200" y="2020526"/>
            <a:ext cx="10972800" cy="49878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US"/>
              <a:t>Bajo contraste entre órgano y lesión.</a:t>
            </a:r>
            <a:endParaRPr/>
          </a:p>
          <a:p>
            <a:pPr marL="457200" lvl="0" indent="-342900" algn="l" rtl="0">
              <a:spcBef>
                <a:spcPts val="0"/>
              </a:spcBef>
              <a:spcAft>
                <a:spcPts val="0"/>
              </a:spcAft>
              <a:buSzPts val="1800"/>
              <a:buChar char="❖"/>
            </a:pPr>
            <a:r>
              <a:rPr lang="en-US"/>
              <a:t>Diferentes tipos de niveles de contraste.</a:t>
            </a:r>
            <a:endParaRPr/>
          </a:p>
          <a:p>
            <a:pPr marL="457200" lvl="0" indent="-342900" algn="l" rtl="0">
              <a:spcBef>
                <a:spcPts val="0"/>
              </a:spcBef>
              <a:spcAft>
                <a:spcPts val="0"/>
              </a:spcAft>
              <a:buSzPts val="1800"/>
              <a:buChar char="❖"/>
            </a:pPr>
            <a:r>
              <a:rPr lang="en-US"/>
              <a:t>Anormalidades en los tejidos.</a:t>
            </a:r>
            <a:endParaRPr/>
          </a:p>
          <a:p>
            <a:pPr marL="457200" lvl="0" indent="-342900" algn="l" rtl="0">
              <a:spcBef>
                <a:spcPts val="0"/>
              </a:spcBef>
              <a:spcAft>
                <a:spcPts val="0"/>
              </a:spcAft>
              <a:buSzPts val="1800"/>
              <a:buChar char="❖"/>
            </a:pPr>
            <a:r>
              <a:rPr lang="en-US"/>
              <a:t>Tamaño y número variable de lesiones.</a:t>
            </a:r>
            <a:endParaRPr/>
          </a:p>
        </p:txBody>
      </p:sp>
      <p:sp>
        <p:nvSpPr>
          <p:cNvPr id="303" name="Google Shape;303;p27"/>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304" name="Google Shape;304;p27"/>
          <p:cNvSpPr txBox="1"/>
          <p:nvPr/>
        </p:nvSpPr>
        <p:spPr>
          <a:xfrm>
            <a:off x="944200" y="670900"/>
            <a:ext cx="10784100" cy="11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Calibri"/>
                <a:ea typeface="Calibri"/>
                <a:cs typeface="Calibri"/>
                <a:sym typeface="Calibri"/>
              </a:rPr>
              <a:t>Desafíos en la segmentación de imágenes MRI:</a:t>
            </a:r>
            <a:endParaRPr sz="3600">
              <a:latin typeface="Calibri"/>
              <a:ea typeface="Calibri"/>
              <a:cs typeface="Calibri"/>
              <a:sym typeface="Calibri"/>
            </a:endParaRPr>
          </a:p>
        </p:txBody>
      </p:sp>
      <p:sp>
        <p:nvSpPr>
          <p:cNvPr id="2" name="Marcador de fecha 1">
            <a:extLst>
              <a:ext uri="{FF2B5EF4-FFF2-40B4-BE49-F238E27FC236}">
                <a16:creationId xmlns:a16="http://schemas.microsoft.com/office/drawing/2014/main" id="{A101ED25-6500-44D7-A7BC-21FEF5C20520}"/>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6A48B0AE-DEB5-4EA7-9D3C-90AC10A630D3}"/>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8"/>
          <p:cNvSpPr txBox="1">
            <a:spLocks noGrp="1"/>
          </p:cNvSpPr>
          <p:nvPr>
            <p:ph type="title"/>
          </p:nvPr>
        </p:nvSpPr>
        <p:spPr>
          <a:xfrm>
            <a:off x="609600" y="274641"/>
            <a:ext cx="10972800" cy="711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3199"/>
              <a:buFont typeface="Calibri"/>
              <a:buNone/>
            </a:pPr>
            <a:r>
              <a:rPr lang="en-US"/>
              <a:t>Documentación del problema</a:t>
            </a:r>
            <a:endParaRPr/>
          </a:p>
        </p:txBody>
      </p:sp>
      <p:sp>
        <p:nvSpPr>
          <p:cNvPr id="310" name="Google Shape;310;p28"/>
          <p:cNvSpPr txBox="1">
            <a:spLocks noGrp="1"/>
          </p:cNvSpPr>
          <p:nvPr>
            <p:ph type="body" idx="1"/>
          </p:nvPr>
        </p:nvSpPr>
        <p:spPr>
          <a:xfrm>
            <a:off x="609600" y="1138426"/>
            <a:ext cx="10972800" cy="4987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400"/>
          </a:p>
          <a:p>
            <a:pPr marL="0" lvl="0" indent="0" algn="just" rtl="0">
              <a:spcBef>
                <a:spcPts val="0"/>
              </a:spcBef>
              <a:spcAft>
                <a:spcPts val="0"/>
              </a:spcAft>
              <a:buNone/>
            </a:pPr>
            <a:endParaRPr sz="2400"/>
          </a:p>
          <a:p>
            <a:pPr marL="457200" lvl="0" indent="-381000" algn="just" rtl="0">
              <a:spcBef>
                <a:spcPts val="0"/>
              </a:spcBef>
              <a:spcAft>
                <a:spcPts val="0"/>
              </a:spcAft>
              <a:buSzPts val="2400"/>
              <a:buChar char="•"/>
            </a:pPr>
            <a:r>
              <a:rPr lang="en-US" sz="2400"/>
              <a:t>La IRM es una tecnología de imágenes no invasiva que produce imágenes anatómicas tridimensionales detalladas, sin el uso de la radiación dañina, </a:t>
            </a:r>
            <a:r>
              <a:rPr lang="en-US" sz="2400">
                <a:latin typeface="Times New Roman"/>
                <a:ea typeface="Times New Roman"/>
                <a:cs typeface="Times New Roman"/>
                <a:sym typeface="Times New Roman"/>
              </a:rPr>
              <a:t>se basa en una tecnología sofisticada que estimula y detecta el cambio en la dirección del eje de rotación de protones que se encuentran en el agua que compone los tejidos vivos.</a:t>
            </a:r>
            <a:endParaRPr sz="2400">
              <a:latin typeface="Times New Roman"/>
              <a:ea typeface="Times New Roman"/>
              <a:cs typeface="Times New Roman"/>
              <a:sym typeface="Times New Roman"/>
            </a:endParaRPr>
          </a:p>
          <a:p>
            <a:pPr marL="457200" lvl="0" indent="0" algn="just" rtl="0">
              <a:spcBef>
                <a:spcPts val="0"/>
              </a:spcBef>
              <a:spcAft>
                <a:spcPts val="0"/>
              </a:spcAft>
              <a:buNone/>
            </a:pPr>
            <a:endParaRPr sz="2400"/>
          </a:p>
          <a:p>
            <a:pPr marL="457200" lvl="0" indent="-381000" algn="just" rtl="0">
              <a:spcBef>
                <a:spcPts val="0"/>
              </a:spcBef>
              <a:spcAft>
                <a:spcPts val="0"/>
              </a:spcAft>
              <a:buSzPts val="2400"/>
              <a:buChar char="•"/>
            </a:pPr>
            <a:r>
              <a:rPr lang="en-US" sz="2400"/>
              <a:t>Formato NIfTI-1 está adaptado del ampliamente utilizado formato de archivo ANALYZE ™ 7.5.</a:t>
            </a:r>
            <a:endParaRPr sz="2400"/>
          </a:p>
          <a:p>
            <a:pPr marL="0" lvl="0" indent="0" algn="l" rtl="0">
              <a:lnSpc>
                <a:spcPct val="115000"/>
              </a:lnSpc>
              <a:spcBef>
                <a:spcPts val="1200"/>
              </a:spcBef>
              <a:spcAft>
                <a:spcPts val="1200"/>
              </a:spcAft>
              <a:buNone/>
            </a:pPr>
            <a:endParaRPr sz="2400"/>
          </a:p>
        </p:txBody>
      </p:sp>
      <p:sp>
        <p:nvSpPr>
          <p:cNvPr id="311" name="Google Shape;311;p2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88888"/>
                </a:solidFill>
              </a:rPr>
              <a:t>31/03/2020</a:t>
            </a:r>
            <a:endParaRPr>
              <a:solidFill>
                <a:srgbClr val="888888"/>
              </a:solidFill>
            </a:endParaRPr>
          </a:p>
        </p:txBody>
      </p:sp>
      <p:sp>
        <p:nvSpPr>
          <p:cNvPr id="312" name="Google Shape;312;p28"/>
          <p:cNvSpPr txBox="1">
            <a:spLocks noGrp="1"/>
          </p:cNvSpPr>
          <p:nvPr>
            <p:ph type="ftr" idx="11"/>
          </p:nvPr>
        </p:nvSpPr>
        <p:spPr>
          <a:xfrm>
            <a:off x="4165601" y="6356353"/>
            <a:ext cx="3860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888888"/>
                </a:solidFill>
              </a:rPr>
              <a:t>UNIVERSIDAD INDUSTRIAL DE SANTANDER</a:t>
            </a:r>
            <a:endParaRPr/>
          </a:p>
        </p:txBody>
      </p:sp>
      <p:sp>
        <p:nvSpPr>
          <p:cNvPr id="313" name="Google Shape;313;p28"/>
          <p:cNvSpPr txBox="1">
            <a:spLocks noGrp="1"/>
          </p:cNvSpPr>
          <p:nvPr>
            <p:ph type="sldNum" idx="12"/>
          </p:nvPr>
        </p:nvSpPr>
        <p:spPr>
          <a:xfrm>
            <a:off x="8737602" y="6356353"/>
            <a:ext cx="2844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888888"/>
                </a:solidFill>
              </a:rPr>
              <a:t>11</a:t>
            </a:fld>
            <a:endParaRPr>
              <a:solidFill>
                <a:srgbClr val="88888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9"/>
          <p:cNvSpPr txBox="1">
            <a:spLocks noGrp="1"/>
          </p:cNvSpPr>
          <p:nvPr>
            <p:ph type="body" idx="1"/>
          </p:nvPr>
        </p:nvSpPr>
        <p:spPr>
          <a:xfrm>
            <a:off x="358775" y="273939"/>
            <a:ext cx="5386800" cy="639900"/>
          </a:xfrm>
          <a:prstGeom prst="rect">
            <a:avLst/>
          </a:prstGeom>
        </p:spPr>
        <p:txBody>
          <a:bodyPr spcFirstLastPara="1" wrap="square" lIns="91425" tIns="45700" rIns="91425" bIns="45700" anchor="b" anchorCtr="0">
            <a:noAutofit/>
          </a:bodyPr>
          <a:lstStyle/>
          <a:p>
            <a:pPr marL="0" lvl="0" indent="0" algn="ctr" rtl="0">
              <a:lnSpc>
                <a:spcPct val="118000"/>
              </a:lnSpc>
              <a:spcBef>
                <a:spcPts val="2900"/>
              </a:spcBef>
              <a:spcAft>
                <a:spcPts val="0"/>
              </a:spcAft>
              <a:buNone/>
            </a:pPr>
            <a:r>
              <a:rPr lang="en-US" sz="1950">
                <a:highlight>
                  <a:srgbClr val="FFFFFF"/>
                </a:highlight>
              </a:rPr>
              <a:t>Detección de objetos</a:t>
            </a:r>
            <a:endParaRPr/>
          </a:p>
        </p:txBody>
      </p:sp>
      <p:sp>
        <p:nvSpPr>
          <p:cNvPr id="320" name="Google Shape;320;p29"/>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321" name="Google Shape;321;p29"/>
          <p:cNvSpPr txBox="1">
            <a:spLocks noGrp="1"/>
          </p:cNvSpPr>
          <p:nvPr>
            <p:ph type="body" idx="3"/>
          </p:nvPr>
        </p:nvSpPr>
        <p:spPr>
          <a:xfrm>
            <a:off x="6618457" y="273939"/>
            <a:ext cx="5388900" cy="639900"/>
          </a:xfrm>
          <a:prstGeom prst="rect">
            <a:avLst/>
          </a:prstGeom>
        </p:spPr>
        <p:txBody>
          <a:bodyPr spcFirstLastPara="1" wrap="square" lIns="91425" tIns="45700" rIns="91425" bIns="45700" anchor="b" anchorCtr="0">
            <a:noAutofit/>
          </a:bodyPr>
          <a:lstStyle/>
          <a:p>
            <a:pPr marL="0" lvl="0" indent="0" algn="ctr" rtl="0">
              <a:lnSpc>
                <a:spcPct val="118000"/>
              </a:lnSpc>
              <a:spcBef>
                <a:spcPts val="2900"/>
              </a:spcBef>
              <a:spcAft>
                <a:spcPts val="0"/>
              </a:spcAft>
              <a:buNone/>
            </a:pPr>
            <a:r>
              <a:rPr lang="en-US" sz="1950">
                <a:highlight>
                  <a:srgbClr val="FFFFFF"/>
                </a:highlight>
              </a:rPr>
              <a:t>Segmentación Semántica</a:t>
            </a:r>
            <a:endParaRPr/>
          </a:p>
        </p:txBody>
      </p:sp>
      <p:pic>
        <p:nvPicPr>
          <p:cNvPr id="322" name="Google Shape;322;p29"/>
          <p:cNvPicPr preferRelativeResize="0"/>
          <p:nvPr/>
        </p:nvPicPr>
        <p:blipFill>
          <a:blip r:embed="rId3">
            <a:alphaModFix/>
          </a:blip>
          <a:stretch>
            <a:fillRect/>
          </a:stretch>
        </p:blipFill>
        <p:spPr>
          <a:xfrm>
            <a:off x="107900" y="1578489"/>
            <a:ext cx="5888571" cy="4247622"/>
          </a:xfrm>
          <a:prstGeom prst="rect">
            <a:avLst/>
          </a:prstGeom>
          <a:noFill/>
          <a:ln>
            <a:noFill/>
          </a:ln>
        </p:spPr>
      </p:pic>
      <p:pic>
        <p:nvPicPr>
          <p:cNvPr id="323" name="Google Shape;323;p29"/>
          <p:cNvPicPr preferRelativeResize="0"/>
          <p:nvPr/>
        </p:nvPicPr>
        <p:blipFill rotWithShape="1">
          <a:blip r:embed="rId4">
            <a:alphaModFix/>
          </a:blip>
          <a:srcRect r="4652"/>
          <a:stretch/>
        </p:blipFill>
        <p:spPr>
          <a:xfrm>
            <a:off x="6465625" y="1397050"/>
            <a:ext cx="5573975" cy="2641300"/>
          </a:xfrm>
          <a:prstGeom prst="rect">
            <a:avLst/>
          </a:prstGeom>
          <a:noFill/>
          <a:ln>
            <a:noFill/>
          </a:ln>
        </p:spPr>
      </p:pic>
      <p:sp>
        <p:nvSpPr>
          <p:cNvPr id="324" name="Google Shape;324;p29"/>
          <p:cNvSpPr txBox="1"/>
          <p:nvPr/>
        </p:nvSpPr>
        <p:spPr>
          <a:xfrm>
            <a:off x="6586200" y="3793675"/>
            <a:ext cx="5453400" cy="2927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2000">
                <a:solidFill>
                  <a:schemeClr val="dk1"/>
                </a:solidFill>
                <a:highlight>
                  <a:srgbClr val="FFFFFF"/>
                </a:highlight>
                <a:latin typeface="Calibri"/>
                <a:ea typeface="Calibri"/>
                <a:cs typeface="Calibri"/>
                <a:sym typeface="Calibri"/>
              </a:rPr>
              <a:t>El objetivo de la segmentación de imagen semántica es etiquetar cada </a:t>
            </a:r>
            <a:r>
              <a:rPr lang="en-US" sz="2000" b="1">
                <a:solidFill>
                  <a:schemeClr val="dk1"/>
                </a:solidFill>
                <a:highlight>
                  <a:srgbClr val="FFFFFF"/>
                </a:highlight>
                <a:latin typeface="Calibri"/>
                <a:ea typeface="Calibri"/>
                <a:cs typeface="Calibri"/>
                <a:sym typeface="Calibri"/>
              </a:rPr>
              <a:t>píxel</a:t>
            </a:r>
            <a:r>
              <a:rPr lang="en-US" sz="2000">
                <a:solidFill>
                  <a:schemeClr val="dk1"/>
                </a:solidFill>
                <a:highlight>
                  <a:srgbClr val="FFFFFF"/>
                </a:highlight>
                <a:latin typeface="Calibri"/>
                <a:ea typeface="Calibri"/>
                <a:cs typeface="Calibri"/>
                <a:sym typeface="Calibri"/>
              </a:rPr>
              <a:t> de una imagen con una </a:t>
            </a:r>
            <a:r>
              <a:rPr lang="en-US" sz="2000" b="1">
                <a:solidFill>
                  <a:schemeClr val="dk1"/>
                </a:solidFill>
                <a:highlight>
                  <a:srgbClr val="FFFFFF"/>
                </a:highlight>
                <a:latin typeface="Calibri"/>
                <a:ea typeface="Calibri"/>
                <a:cs typeface="Calibri"/>
                <a:sym typeface="Calibri"/>
              </a:rPr>
              <a:t>clase.</a:t>
            </a:r>
            <a:endParaRPr sz="2000">
              <a:solidFill>
                <a:schemeClr val="dk1"/>
              </a:solidFill>
              <a:highlight>
                <a:srgbClr val="FFFFFF"/>
              </a:highlight>
              <a:latin typeface="Calibri"/>
              <a:ea typeface="Calibri"/>
              <a:cs typeface="Calibri"/>
              <a:sym typeface="Calibri"/>
            </a:endParaRPr>
          </a:p>
          <a:p>
            <a:pPr marL="0" lvl="0" indent="0" algn="just" rtl="0">
              <a:spcBef>
                <a:spcPts val="0"/>
              </a:spcBef>
              <a:spcAft>
                <a:spcPts val="0"/>
              </a:spcAft>
              <a:buNone/>
            </a:pPr>
            <a:r>
              <a:rPr lang="en-US" sz="2000">
                <a:solidFill>
                  <a:schemeClr val="dk1"/>
                </a:solidFill>
                <a:highlight>
                  <a:srgbClr val="FFFFFF"/>
                </a:highlight>
                <a:latin typeface="Calibri"/>
                <a:ea typeface="Calibri"/>
                <a:cs typeface="Calibri"/>
                <a:sym typeface="Calibri"/>
              </a:rPr>
              <a:t>La salida en sí es una imagen de alta resolución en la que cada píxel se clasifica en una clase particular. Por lo tanto, es </a:t>
            </a:r>
            <a:r>
              <a:rPr lang="en-US" sz="2000" b="1">
                <a:solidFill>
                  <a:schemeClr val="dk1"/>
                </a:solidFill>
                <a:highlight>
                  <a:srgbClr val="FFFFFF"/>
                </a:highlight>
                <a:latin typeface="Calibri"/>
                <a:ea typeface="Calibri"/>
                <a:cs typeface="Calibri"/>
                <a:sym typeface="Calibri"/>
              </a:rPr>
              <a:t>una clasificación de imagen a nivel de píxel</a:t>
            </a:r>
            <a:r>
              <a:rPr lang="en-US" sz="2000">
                <a:solidFill>
                  <a:schemeClr val="dk1"/>
                </a:solidFill>
                <a:highlight>
                  <a:srgbClr val="FFFFFF"/>
                </a:highlight>
                <a:latin typeface="Calibri"/>
                <a:ea typeface="Calibri"/>
                <a:cs typeface="Calibri"/>
                <a:sym typeface="Calibri"/>
              </a:rPr>
              <a:t>.</a:t>
            </a:r>
            <a:endParaRPr sz="2000">
              <a:latin typeface="Calibri"/>
              <a:ea typeface="Calibri"/>
              <a:cs typeface="Calibri"/>
              <a:sym typeface="Calibri"/>
            </a:endParaRPr>
          </a:p>
        </p:txBody>
      </p:sp>
      <p:sp>
        <p:nvSpPr>
          <p:cNvPr id="2" name="Marcador de fecha 1">
            <a:extLst>
              <a:ext uri="{FF2B5EF4-FFF2-40B4-BE49-F238E27FC236}">
                <a16:creationId xmlns:a16="http://schemas.microsoft.com/office/drawing/2014/main" id="{5A9EF374-2A31-4806-B896-8C3E8D12D078}"/>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E1AD1F88-5A69-482B-9129-DB09705AC851}"/>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title"/>
          </p:nvPr>
        </p:nvSpPr>
        <p:spPr>
          <a:xfrm>
            <a:off x="609600" y="274641"/>
            <a:ext cx="10972800" cy="711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Redes Neuronales Profundas</a:t>
            </a:r>
            <a:endParaRPr/>
          </a:p>
        </p:txBody>
      </p:sp>
      <p:sp>
        <p:nvSpPr>
          <p:cNvPr id="331" name="Google Shape;331;p30"/>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332" name="Google Shape;332;p30"/>
          <p:cNvPicPr preferRelativeResize="0"/>
          <p:nvPr/>
        </p:nvPicPr>
        <p:blipFill>
          <a:blip r:embed="rId3">
            <a:alphaModFix/>
          </a:blip>
          <a:stretch>
            <a:fillRect/>
          </a:stretch>
        </p:blipFill>
        <p:spPr>
          <a:xfrm>
            <a:off x="4339263" y="1656625"/>
            <a:ext cx="3513475" cy="4225675"/>
          </a:xfrm>
          <a:prstGeom prst="rect">
            <a:avLst/>
          </a:prstGeom>
          <a:noFill/>
          <a:ln>
            <a:noFill/>
          </a:ln>
        </p:spPr>
      </p:pic>
      <p:sp>
        <p:nvSpPr>
          <p:cNvPr id="2" name="Marcador de fecha 1">
            <a:extLst>
              <a:ext uri="{FF2B5EF4-FFF2-40B4-BE49-F238E27FC236}">
                <a16:creationId xmlns:a16="http://schemas.microsoft.com/office/drawing/2014/main" id="{B9709987-F81F-43D2-BA2A-5FFB1158EF0F}"/>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E7A367A5-1D21-490A-B037-BCA78E88ACA2}"/>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609600" y="274641"/>
            <a:ext cx="10972800" cy="711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Redes neuronales profundas</a:t>
            </a:r>
            <a:endParaRPr/>
          </a:p>
        </p:txBody>
      </p:sp>
      <p:sp>
        <p:nvSpPr>
          <p:cNvPr id="339" name="Google Shape;339;p31"/>
          <p:cNvSpPr txBox="1">
            <a:spLocks noGrp="1"/>
          </p:cNvSpPr>
          <p:nvPr>
            <p:ph type="body" idx="1"/>
          </p:nvPr>
        </p:nvSpPr>
        <p:spPr>
          <a:xfrm>
            <a:off x="609600" y="1138426"/>
            <a:ext cx="10972800" cy="4987800"/>
          </a:xfrm>
          <a:prstGeom prst="rect">
            <a:avLst/>
          </a:prstGeom>
        </p:spPr>
        <p:txBody>
          <a:bodyPr spcFirstLastPara="1" wrap="square" lIns="91425" tIns="45700" rIns="91425" bIns="45700" anchor="t" anchorCtr="0">
            <a:noAutofit/>
          </a:bodyPr>
          <a:lstStyle/>
          <a:p>
            <a:pPr marL="457200" lvl="0" indent="0" algn="l" rtl="0">
              <a:lnSpc>
                <a:spcPct val="115000"/>
              </a:lnSpc>
              <a:spcBef>
                <a:spcPts val="1200"/>
              </a:spcBef>
              <a:spcAft>
                <a:spcPts val="0"/>
              </a:spcAft>
              <a:buNone/>
            </a:pPr>
            <a:endParaRPr sz="2400"/>
          </a:p>
          <a:p>
            <a:pPr marL="457200" lvl="0" indent="-381000" algn="l" rtl="0">
              <a:lnSpc>
                <a:spcPct val="115000"/>
              </a:lnSpc>
              <a:spcBef>
                <a:spcPts val="1200"/>
              </a:spcBef>
              <a:spcAft>
                <a:spcPts val="0"/>
              </a:spcAft>
              <a:buSzPts val="2400"/>
              <a:buChar char="•"/>
            </a:pPr>
            <a:r>
              <a:rPr lang="en-US" sz="2400" dirty="0"/>
              <a:t>Fully Convolutional Network (FCN): red neuronal </a:t>
            </a:r>
            <a:r>
              <a:rPr lang="en-US" sz="2400" dirty="0" err="1"/>
              <a:t>está</a:t>
            </a:r>
            <a:r>
              <a:rPr lang="en-US" sz="2400" dirty="0"/>
              <a:t> </a:t>
            </a:r>
            <a:r>
              <a:rPr lang="en-US" sz="2400" dirty="0" err="1"/>
              <a:t>compuesta</a:t>
            </a:r>
            <a:r>
              <a:rPr lang="en-US" sz="2400" dirty="0"/>
              <a:t> de </a:t>
            </a:r>
            <a:r>
              <a:rPr lang="en-US" sz="2400" dirty="0" err="1"/>
              <a:t>capas</a:t>
            </a:r>
            <a:r>
              <a:rPr lang="en-US" sz="2400" dirty="0"/>
              <a:t> </a:t>
            </a:r>
            <a:r>
              <a:rPr lang="en-US" sz="2400" dirty="0" err="1"/>
              <a:t>convolucionales</a:t>
            </a:r>
            <a:r>
              <a:rPr lang="en-US" sz="2400" dirty="0"/>
              <a:t> sin </a:t>
            </a:r>
            <a:r>
              <a:rPr lang="en-US" sz="2400" dirty="0" err="1"/>
              <a:t>ninguna</a:t>
            </a:r>
            <a:r>
              <a:rPr lang="en-US" sz="2400" dirty="0"/>
              <a:t> </a:t>
            </a:r>
            <a:r>
              <a:rPr lang="en-US" sz="2400" dirty="0" err="1"/>
              <a:t>capa</a:t>
            </a:r>
            <a:r>
              <a:rPr lang="en-US" sz="2400" dirty="0"/>
              <a:t> </a:t>
            </a:r>
            <a:r>
              <a:rPr lang="en-US" sz="2400" dirty="0" err="1"/>
              <a:t>totalmente</a:t>
            </a:r>
            <a:r>
              <a:rPr lang="en-US" sz="2400" dirty="0"/>
              <a:t> </a:t>
            </a:r>
            <a:r>
              <a:rPr lang="en-US" sz="2400" dirty="0" err="1"/>
              <a:t>conectada</a:t>
            </a:r>
            <a:r>
              <a:rPr lang="en-US" sz="2400" dirty="0"/>
              <a:t>.</a:t>
            </a:r>
            <a:endParaRPr sz="2400" dirty="0"/>
          </a:p>
          <a:p>
            <a:pPr marL="457200" lvl="0" indent="-381000" algn="l" rtl="0">
              <a:lnSpc>
                <a:spcPct val="115000"/>
              </a:lnSpc>
              <a:spcBef>
                <a:spcPts val="0"/>
              </a:spcBef>
              <a:spcAft>
                <a:spcPts val="0"/>
              </a:spcAft>
              <a:buSzPts val="2400"/>
              <a:buChar char="•"/>
            </a:pPr>
            <a:r>
              <a:rPr lang="en-US" sz="2400" dirty="0"/>
              <a:t>Convolutional Neural Network (CNN), es un </a:t>
            </a:r>
            <a:r>
              <a:rPr lang="en-US" sz="2400" dirty="0" err="1"/>
              <a:t>tipo</a:t>
            </a:r>
            <a:r>
              <a:rPr lang="en-US" sz="2400" dirty="0"/>
              <a:t> de Red Neuronal Artificial con </a:t>
            </a:r>
            <a:r>
              <a:rPr lang="en-US" sz="2400" dirty="0" err="1"/>
              <a:t>aprendizaje</a:t>
            </a:r>
            <a:r>
              <a:rPr lang="en-US" sz="2400" dirty="0"/>
              <a:t> </a:t>
            </a:r>
            <a:r>
              <a:rPr lang="en-US" sz="2400" dirty="0" err="1"/>
              <a:t>supervisado</a:t>
            </a:r>
            <a:r>
              <a:rPr lang="en-US" sz="2400" dirty="0"/>
              <a:t> que </a:t>
            </a:r>
            <a:r>
              <a:rPr lang="en-US" sz="2400" dirty="0" err="1"/>
              <a:t>procesa</a:t>
            </a:r>
            <a:r>
              <a:rPr lang="en-US" sz="2400" dirty="0"/>
              <a:t> sus </a:t>
            </a:r>
            <a:r>
              <a:rPr lang="en-US" sz="2400" dirty="0" err="1"/>
              <a:t>capas</a:t>
            </a:r>
            <a:r>
              <a:rPr lang="en-US" sz="2400" dirty="0"/>
              <a:t> </a:t>
            </a:r>
            <a:r>
              <a:rPr lang="en-US" sz="2400" dirty="0" err="1"/>
              <a:t>imitando</a:t>
            </a:r>
            <a:r>
              <a:rPr lang="en-US" sz="2400" dirty="0"/>
              <a:t> al cortex visual del </a:t>
            </a:r>
            <a:r>
              <a:rPr lang="en-US" sz="2400" dirty="0" err="1"/>
              <a:t>ojo</a:t>
            </a:r>
            <a:r>
              <a:rPr lang="en-US" sz="2400" dirty="0"/>
              <a:t> </a:t>
            </a:r>
            <a:r>
              <a:rPr lang="en-US" sz="2400" dirty="0" err="1"/>
              <a:t>humano</a:t>
            </a:r>
            <a:r>
              <a:rPr lang="en-US" sz="2400" dirty="0"/>
              <a:t> para </a:t>
            </a:r>
            <a:r>
              <a:rPr lang="en-US" sz="2400" dirty="0" err="1"/>
              <a:t>identificar</a:t>
            </a:r>
            <a:r>
              <a:rPr lang="en-US" sz="2400" dirty="0"/>
              <a:t> </a:t>
            </a:r>
            <a:r>
              <a:rPr lang="en-US" sz="2400" dirty="0" err="1"/>
              <a:t>distintas</a:t>
            </a:r>
            <a:r>
              <a:rPr lang="en-US" sz="2400" dirty="0"/>
              <a:t> </a:t>
            </a:r>
            <a:r>
              <a:rPr lang="en-US" sz="2400" dirty="0" err="1"/>
              <a:t>características</a:t>
            </a:r>
            <a:r>
              <a:rPr lang="en-US" sz="2400" dirty="0"/>
              <a:t> </a:t>
            </a:r>
            <a:r>
              <a:rPr lang="en-US" sz="2400" dirty="0" err="1"/>
              <a:t>en</a:t>
            </a:r>
            <a:r>
              <a:rPr lang="en-US" sz="2400" dirty="0"/>
              <a:t> las entradas que </a:t>
            </a:r>
            <a:r>
              <a:rPr lang="en-US" sz="2400" dirty="0" err="1"/>
              <a:t>en</a:t>
            </a:r>
            <a:r>
              <a:rPr lang="en-US" sz="2400" dirty="0"/>
              <a:t> </a:t>
            </a:r>
            <a:r>
              <a:rPr lang="en-US" sz="2400" dirty="0" err="1"/>
              <a:t>definitiva</a:t>
            </a:r>
            <a:r>
              <a:rPr lang="en-US" sz="2400" dirty="0"/>
              <a:t> </a:t>
            </a:r>
            <a:r>
              <a:rPr lang="en-US" sz="2400" dirty="0" err="1"/>
              <a:t>hacen</a:t>
            </a:r>
            <a:r>
              <a:rPr lang="en-US" sz="2400" dirty="0"/>
              <a:t> que </a:t>
            </a:r>
            <a:r>
              <a:rPr lang="en-US" sz="2400" dirty="0" err="1"/>
              <a:t>pueda</a:t>
            </a:r>
            <a:r>
              <a:rPr lang="en-US" sz="2400" dirty="0"/>
              <a:t> </a:t>
            </a:r>
            <a:r>
              <a:rPr lang="en-US" sz="2400" dirty="0" err="1"/>
              <a:t>identificar</a:t>
            </a:r>
            <a:r>
              <a:rPr lang="en-US" sz="2400" dirty="0"/>
              <a:t> </a:t>
            </a:r>
            <a:r>
              <a:rPr lang="en-US" sz="2400" dirty="0" err="1"/>
              <a:t>objetos</a:t>
            </a:r>
            <a:r>
              <a:rPr lang="en-US" sz="2400" dirty="0"/>
              <a:t> y </a:t>
            </a:r>
            <a:r>
              <a:rPr lang="en-US" sz="2400" dirty="0" err="1"/>
              <a:t>características</a:t>
            </a:r>
            <a:r>
              <a:rPr lang="en-US" sz="2400" dirty="0"/>
              <a:t>.</a:t>
            </a:r>
            <a:endParaRPr dirty="0"/>
          </a:p>
        </p:txBody>
      </p:sp>
      <p:sp>
        <p:nvSpPr>
          <p:cNvPr id="340" name="Google Shape;340;p31"/>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
        <p:nvSpPr>
          <p:cNvPr id="2" name="Marcador de fecha 1">
            <a:extLst>
              <a:ext uri="{FF2B5EF4-FFF2-40B4-BE49-F238E27FC236}">
                <a16:creationId xmlns:a16="http://schemas.microsoft.com/office/drawing/2014/main" id="{F34EE195-B58E-4699-8DE8-2BA00D0F274F}"/>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47D80A39-AB51-4DF9-8C84-8F84C4324B3F}"/>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32"/>
          <p:cNvPicPr preferRelativeResize="0"/>
          <p:nvPr/>
        </p:nvPicPr>
        <p:blipFill>
          <a:blip r:embed="rId3">
            <a:alphaModFix amt="20000"/>
          </a:blip>
          <a:stretch>
            <a:fillRect/>
          </a:stretch>
        </p:blipFill>
        <p:spPr>
          <a:xfrm>
            <a:off x="1165638" y="286015"/>
            <a:ext cx="9860625" cy="6692625"/>
          </a:xfrm>
          <a:prstGeom prst="rect">
            <a:avLst/>
          </a:prstGeom>
          <a:noFill/>
          <a:ln>
            <a:noFill/>
          </a:ln>
        </p:spPr>
      </p:pic>
      <p:sp>
        <p:nvSpPr>
          <p:cNvPr id="347" name="Google Shape;347;p32"/>
          <p:cNvSpPr txBox="1">
            <a:spLocks noGrp="1"/>
          </p:cNvSpPr>
          <p:nvPr>
            <p:ph type="body" idx="1"/>
          </p:nvPr>
        </p:nvSpPr>
        <p:spPr>
          <a:xfrm>
            <a:off x="609600" y="1138426"/>
            <a:ext cx="10972800" cy="4987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La U-Net debe su nombre a su forma simétrica, que es diferente de otras variantes de FCN.</a:t>
            </a:r>
            <a:endParaRPr/>
          </a:p>
          <a:p>
            <a:pPr marL="0" lvl="0" indent="0" algn="l" rtl="0">
              <a:lnSpc>
                <a:spcPct val="115000"/>
              </a:lnSpc>
              <a:spcBef>
                <a:spcPts val="1200"/>
              </a:spcBef>
              <a:spcAft>
                <a:spcPts val="0"/>
              </a:spcAft>
              <a:buClr>
                <a:schemeClr val="dk1"/>
              </a:buClr>
              <a:buSzPts val="1100"/>
              <a:buFont typeface="Arial"/>
              <a:buNone/>
            </a:pPr>
            <a:r>
              <a:rPr lang="en-US"/>
              <a:t>La arquitectura U-Net está separada en 3 partes:</a:t>
            </a:r>
            <a:endParaRPr/>
          </a:p>
          <a:p>
            <a:pPr marL="0" lvl="0" indent="0" algn="l" rtl="0">
              <a:lnSpc>
                <a:spcPct val="115000"/>
              </a:lnSpc>
              <a:spcBef>
                <a:spcPts val="1200"/>
              </a:spcBef>
              <a:spcAft>
                <a:spcPts val="0"/>
              </a:spcAft>
              <a:buClr>
                <a:schemeClr val="dk1"/>
              </a:buClr>
              <a:buSzPts val="1100"/>
              <a:buFont typeface="Arial"/>
              <a:buNone/>
            </a:pPr>
            <a:r>
              <a:rPr lang="en-US"/>
              <a:t>	1: La ruta de contratación / disminución de muestras</a:t>
            </a:r>
            <a:endParaRPr/>
          </a:p>
          <a:p>
            <a:pPr marL="0" lvl="0" indent="0" algn="l" rtl="0">
              <a:lnSpc>
                <a:spcPct val="115000"/>
              </a:lnSpc>
              <a:spcBef>
                <a:spcPts val="1200"/>
              </a:spcBef>
              <a:spcAft>
                <a:spcPts val="0"/>
              </a:spcAft>
              <a:buClr>
                <a:schemeClr val="dk1"/>
              </a:buClr>
              <a:buSzPts val="1100"/>
              <a:buFont typeface="Arial"/>
              <a:buNone/>
            </a:pPr>
            <a:r>
              <a:rPr lang="en-US"/>
              <a:t>	2: cuello de botella</a:t>
            </a:r>
            <a:endParaRPr/>
          </a:p>
          <a:p>
            <a:pPr marL="0" lvl="0" indent="0" algn="l" rtl="0">
              <a:lnSpc>
                <a:spcPct val="115000"/>
              </a:lnSpc>
              <a:spcBef>
                <a:spcPts val="1200"/>
              </a:spcBef>
              <a:spcAft>
                <a:spcPts val="0"/>
              </a:spcAft>
              <a:buClr>
                <a:schemeClr val="dk1"/>
              </a:buClr>
              <a:buSzPts val="1100"/>
              <a:buFont typeface="Arial"/>
              <a:buNone/>
            </a:pPr>
            <a:r>
              <a:rPr lang="en-US"/>
              <a:t>	3: La ruta de expansión / muestreo ascendente</a:t>
            </a:r>
            <a:endParaRPr/>
          </a:p>
          <a:p>
            <a:pPr marL="0" lvl="0" indent="0" algn="l" rtl="0">
              <a:spcBef>
                <a:spcPts val="1200"/>
              </a:spcBef>
              <a:spcAft>
                <a:spcPts val="0"/>
              </a:spcAft>
              <a:buNone/>
            </a:pPr>
            <a:endParaRPr/>
          </a:p>
        </p:txBody>
      </p:sp>
      <p:sp>
        <p:nvSpPr>
          <p:cNvPr id="348" name="Google Shape;348;p32"/>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
        <p:nvSpPr>
          <p:cNvPr id="349" name="Google Shape;349;p32"/>
          <p:cNvSpPr txBox="1">
            <a:spLocks noGrp="1"/>
          </p:cNvSpPr>
          <p:nvPr>
            <p:ph type="title"/>
          </p:nvPr>
        </p:nvSpPr>
        <p:spPr>
          <a:xfrm>
            <a:off x="609600" y="274641"/>
            <a:ext cx="10972800" cy="711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U-Net</a:t>
            </a:r>
            <a:endParaRPr/>
          </a:p>
        </p:txBody>
      </p:sp>
      <p:sp>
        <p:nvSpPr>
          <p:cNvPr id="2" name="Marcador de fecha 1">
            <a:extLst>
              <a:ext uri="{FF2B5EF4-FFF2-40B4-BE49-F238E27FC236}">
                <a16:creationId xmlns:a16="http://schemas.microsoft.com/office/drawing/2014/main" id="{7D4BEAD9-179A-49E4-9E6E-BD42058941E4}"/>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5BDD6745-70C8-4022-9C2B-1FEC9BDDA279}"/>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356" name="Google Shape;356;p33"/>
          <p:cNvPicPr preferRelativeResize="0"/>
          <p:nvPr/>
        </p:nvPicPr>
        <p:blipFill>
          <a:blip r:embed="rId3">
            <a:alphaModFix/>
          </a:blip>
          <a:stretch>
            <a:fillRect/>
          </a:stretch>
        </p:blipFill>
        <p:spPr>
          <a:xfrm>
            <a:off x="1626600" y="788"/>
            <a:ext cx="8938701" cy="6704026"/>
          </a:xfrm>
          <a:prstGeom prst="rect">
            <a:avLst/>
          </a:prstGeom>
          <a:noFill/>
          <a:ln>
            <a:noFill/>
          </a:ln>
        </p:spPr>
      </p:pic>
      <p:sp>
        <p:nvSpPr>
          <p:cNvPr id="2" name="Marcador de fecha 1">
            <a:extLst>
              <a:ext uri="{FF2B5EF4-FFF2-40B4-BE49-F238E27FC236}">
                <a16:creationId xmlns:a16="http://schemas.microsoft.com/office/drawing/2014/main" id="{F5C6A270-7FA9-4DA9-B889-63A575323218}"/>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D49FCC87-6CD4-4F96-9DFD-47EB3D54FDE6}"/>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p:nvPr/>
        </p:nvSpPr>
        <p:spPr>
          <a:xfrm>
            <a:off x="5943600" y="4998516"/>
            <a:ext cx="316435" cy="316435"/>
          </a:xfrm>
          <a:prstGeom prst="ellipse">
            <a:avLst/>
          </a:prstGeom>
          <a:solidFill>
            <a:srgbClr val="BFE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366" name="Google Shape;366;p34"/>
          <p:cNvSpPr/>
          <p:nvPr/>
        </p:nvSpPr>
        <p:spPr>
          <a:xfrm>
            <a:off x="6046450" y="4595582"/>
            <a:ext cx="244272" cy="244272"/>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367" name="Google Shape;367;p34"/>
          <p:cNvSpPr/>
          <p:nvPr/>
        </p:nvSpPr>
        <p:spPr>
          <a:xfrm>
            <a:off x="6075970" y="2668974"/>
            <a:ext cx="522516" cy="5225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368" name="Google Shape;368;p34"/>
          <p:cNvSpPr/>
          <p:nvPr/>
        </p:nvSpPr>
        <p:spPr>
          <a:xfrm>
            <a:off x="4013631" y="2128796"/>
            <a:ext cx="8180122" cy="3469666"/>
          </a:xfrm>
          <a:prstGeom prst="rect">
            <a:avLst/>
          </a:prstGeom>
          <a:gradFill>
            <a:gsLst>
              <a:gs pos="0">
                <a:srgbClr val="BFBFBF"/>
              </a:gs>
              <a:gs pos="5000">
                <a:srgbClr val="BFBFBF"/>
              </a:gs>
              <a:gs pos="37000">
                <a:srgbClr val="BFBFBF">
                  <a:alpha val="30980"/>
                </a:srgbClr>
              </a:gs>
              <a:gs pos="100000">
                <a:srgbClr val="FFFFFF">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69" name="Google Shape;369;p34"/>
          <p:cNvGrpSpPr/>
          <p:nvPr/>
        </p:nvGrpSpPr>
        <p:grpSpPr>
          <a:xfrm>
            <a:off x="-1157842" y="-271874"/>
            <a:ext cx="14350208" cy="7650861"/>
            <a:chOff x="839437" y="814650"/>
            <a:chExt cx="10286951" cy="5484523"/>
          </a:xfrm>
        </p:grpSpPr>
        <p:grpSp>
          <p:nvGrpSpPr>
            <p:cNvPr id="370" name="Google Shape;370;p34"/>
            <p:cNvGrpSpPr/>
            <p:nvPr/>
          </p:nvGrpSpPr>
          <p:grpSpPr>
            <a:xfrm>
              <a:off x="6020987" y="814650"/>
              <a:ext cx="5105400" cy="5161568"/>
              <a:chOff x="2700338" y="1588"/>
              <a:chExt cx="6781800" cy="6856413"/>
            </a:xfrm>
          </p:grpSpPr>
          <p:sp>
            <p:nvSpPr>
              <p:cNvPr id="371" name="Google Shape;371;p34"/>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2" name="Google Shape;372;p34"/>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3" name="Google Shape;373;p34"/>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74" name="Google Shape;374;p34"/>
            <p:cNvGrpSpPr/>
            <p:nvPr/>
          </p:nvGrpSpPr>
          <p:grpSpPr>
            <a:xfrm rot="10646173">
              <a:off x="952324" y="1026002"/>
              <a:ext cx="5105400" cy="5161568"/>
              <a:chOff x="2700338" y="1588"/>
              <a:chExt cx="6781800" cy="6856413"/>
            </a:xfrm>
          </p:grpSpPr>
          <p:sp>
            <p:nvSpPr>
              <p:cNvPr id="375" name="Google Shape;375;p34"/>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6" name="Google Shape;376;p34"/>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7" name="Google Shape;377;p34"/>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378" name="Google Shape;378;p3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379" name="Google Shape;379;p34"/>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380" name="Google Shape;380;p34"/>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17</a:t>
            </a:fld>
            <a:endParaRPr>
              <a:solidFill>
                <a:schemeClr val="lt1"/>
              </a:solidFill>
            </a:endParaRPr>
          </a:p>
        </p:txBody>
      </p:sp>
      <p:grpSp>
        <p:nvGrpSpPr>
          <p:cNvPr id="381" name="Google Shape;381;p34"/>
          <p:cNvGrpSpPr/>
          <p:nvPr/>
        </p:nvGrpSpPr>
        <p:grpSpPr>
          <a:xfrm>
            <a:off x="990600" y="929402"/>
            <a:ext cx="5562600" cy="5623798"/>
            <a:chOff x="2700338" y="1588"/>
            <a:chExt cx="6781800" cy="6856413"/>
          </a:xfrm>
        </p:grpSpPr>
        <p:sp>
          <p:nvSpPr>
            <p:cNvPr id="382" name="Google Shape;382;p34"/>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3" name="Google Shape;383;p34"/>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4" name="Google Shape;384;p34"/>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85" name="Google Shape;385;p34"/>
          <p:cNvSpPr/>
          <p:nvPr/>
        </p:nvSpPr>
        <p:spPr>
          <a:xfrm>
            <a:off x="2248015" y="1637647"/>
            <a:ext cx="319316" cy="3193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386" name="Google Shape;386;p34"/>
          <p:cNvSpPr/>
          <p:nvPr/>
        </p:nvSpPr>
        <p:spPr>
          <a:xfrm>
            <a:off x="1656490" y="2892175"/>
            <a:ext cx="432690" cy="43269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387" name="Google Shape;387;p34"/>
          <p:cNvSpPr/>
          <p:nvPr/>
        </p:nvSpPr>
        <p:spPr>
          <a:xfrm>
            <a:off x="995431" y="3402721"/>
            <a:ext cx="294368" cy="294368"/>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388" name="Google Shape;388;p34"/>
          <p:cNvSpPr/>
          <p:nvPr/>
        </p:nvSpPr>
        <p:spPr>
          <a:xfrm>
            <a:off x="4694159" y="5805452"/>
            <a:ext cx="328392" cy="328392"/>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389" name="Google Shape;389;p34"/>
          <p:cNvSpPr/>
          <p:nvPr/>
        </p:nvSpPr>
        <p:spPr>
          <a:xfrm>
            <a:off x="2254027" y="2141539"/>
            <a:ext cx="3458248" cy="345824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390" name="Google Shape;390;p34"/>
          <p:cNvSpPr txBox="1"/>
          <p:nvPr/>
        </p:nvSpPr>
        <p:spPr>
          <a:xfrm>
            <a:off x="6168586" y="3034276"/>
            <a:ext cx="6116030"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600">
                <a:solidFill>
                  <a:schemeClr val="lt1"/>
                </a:solidFill>
                <a:latin typeface="Calibri"/>
                <a:ea typeface="Calibri"/>
                <a:cs typeface="Calibri"/>
                <a:sym typeface="Calibri"/>
              </a:rPr>
              <a:t>Dataset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5"/>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pic>
        <p:nvPicPr>
          <p:cNvPr id="397" name="Google Shape;397;p35"/>
          <p:cNvPicPr preferRelativeResize="0"/>
          <p:nvPr/>
        </p:nvPicPr>
        <p:blipFill>
          <a:blip r:embed="rId3">
            <a:alphaModFix/>
          </a:blip>
          <a:stretch>
            <a:fillRect/>
          </a:stretch>
        </p:blipFill>
        <p:spPr>
          <a:xfrm>
            <a:off x="0" y="183950"/>
            <a:ext cx="12192000" cy="6096000"/>
          </a:xfrm>
          <a:prstGeom prst="rect">
            <a:avLst/>
          </a:prstGeom>
          <a:noFill/>
          <a:ln>
            <a:noFill/>
          </a:ln>
        </p:spPr>
      </p:pic>
      <p:sp>
        <p:nvSpPr>
          <p:cNvPr id="398" name="Google Shape;398;p35"/>
          <p:cNvSpPr txBox="1"/>
          <p:nvPr/>
        </p:nvSpPr>
        <p:spPr>
          <a:xfrm>
            <a:off x="0" y="6400800"/>
            <a:ext cx="62688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Fuente original:</a:t>
            </a:r>
            <a:r>
              <a:rPr lang="en-US"/>
              <a:t> </a:t>
            </a:r>
            <a:r>
              <a:rPr lang="en-US" sz="1800" u="sng">
                <a:solidFill>
                  <a:schemeClr val="hlink"/>
                </a:solidFill>
                <a:hlinkClick r:id="rId4"/>
              </a:rPr>
              <a:t>https://www.ircad.fr/research/3d-ircadb-01/</a:t>
            </a:r>
            <a:endParaRPr sz="1800">
              <a:latin typeface="Calibri"/>
              <a:ea typeface="Calibri"/>
              <a:cs typeface="Calibri"/>
              <a:sym typeface="Calibri"/>
            </a:endParaRPr>
          </a:p>
        </p:txBody>
      </p:sp>
      <p:sp>
        <p:nvSpPr>
          <p:cNvPr id="399" name="Google Shape;399;p35"/>
          <p:cNvSpPr txBox="1"/>
          <p:nvPr/>
        </p:nvSpPr>
        <p:spPr>
          <a:xfrm>
            <a:off x="6268800" y="6400800"/>
            <a:ext cx="48036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libri"/>
                <a:ea typeface="Calibri"/>
                <a:cs typeface="Calibri"/>
                <a:sym typeface="Calibri"/>
              </a:rPr>
              <a:t>Uploader:</a:t>
            </a:r>
            <a:r>
              <a:rPr lang="en-US" sz="1800">
                <a:latin typeface="Calibri"/>
                <a:ea typeface="Calibri"/>
                <a:cs typeface="Calibri"/>
                <a:sym typeface="Calibri"/>
              </a:rPr>
              <a:t> </a:t>
            </a:r>
            <a:r>
              <a:rPr lang="en-US" sz="1800" u="sng">
                <a:solidFill>
                  <a:schemeClr val="hlink"/>
                </a:solidFill>
                <a:latin typeface="Calibri"/>
                <a:ea typeface="Calibri"/>
                <a:cs typeface="Calibri"/>
                <a:sym typeface="Calibri"/>
                <a:hlinkClick r:id="rId5"/>
              </a:rPr>
              <a:t>ircad-dataset.zip (dropbox)</a:t>
            </a:r>
            <a:endParaRPr sz="1800">
              <a:latin typeface="Calibri"/>
              <a:ea typeface="Calibri"/>
              <a:cs typeface="Calibri"/>
              <a:sym typeface="Calibri"/>
            </a:endParaRPr>
          </a:p>
        </p:txBody>
      </p:sp>
      <p:sp>
        <p:nvSpPr>
          <p:cNvPr id="2" name="Marcador de fecha 1">
            <a:extLst>
              <a:ext uri="{FF2B5EF4-FFF2-40B4-BE49-F238E27FC236}">
                <a16:creationId xmlns:a16="http://schemas.microsoft.com/office/drawing/2014/main" id="{75D3C8A8-3641-4AE2-A065-DCC98C7100AA}"/>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DCD5767B-2742-4B48-8526-98CBFA08D76F}"/>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6"/>
          <p:cNvSpPr txBox="1">
            <a:spLocks noGrp="1"/>
          </p:cNvSpPr>
          <p:nvPr>
            <p:ph type="title"/>
          </p:nvPr>
        </p:nvSpPr>
        <p:spPr>
          <a:xfrm>
            <a:off x="609600" y="274641"/>
            <a:ext cx="10972801" cy="71108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3100"/>
              <a:buFont typeface="Calibri"/>
              <a:buNone/>
            </a:pPr>
            <a:r>
              <a:rPr lang="en-US"/>
              <a:t>Dataset</a:t>
            </a:r>
            <a:endParaRPr/>
          </a:p>
        </p:txBody>
      </p:sp>
      <p:sp>
        <p:nvSpPr>
          <p:cNvPr id="405" name="Google Shape;405;p36"/>
          <p:cNvSpPr txBox="1">
            <a:spLocks noGrp="1"/>
          </p:cNvSpPr>
          <p:nvPr>
            <p:ph type="body" idx="1"/>
          </p:nvPr>
        </p:nvSpPr>
        <p:spPr>
          <a:xfrm>
            <a:off x="609600" y="1138425"/>
            <a:ext cx="10972800" cy="5403600"/>
          </a:xfrm>
          <a:prstGeom prst="rect">
            <a:avLst/>
          </a:prstGeom>
          <a:noFill/>
          <a:ln>
            <a:noFill/>
          </a:ln>
        </p:spPr>
        <p:txBody>
          <a:bodyPr spcFirstLastPara="1" wrap="square" lIns="91425" tIns="45700" rIns="91425" bIns="45700" anchor="t" anchorCtr="0">
            <a:noAutofit/>
          </a:bodyPr>
          <a:lstStyle/>
          <a:p>
            <a:pPr marL="457200" lvl="0" indent="-361950" algn="l" rtl="0">
              <a:lnSpc>
                <a:spcPct val="115000"/>
              </a:lnSpc>
              <a:spcBef>
                <a:spcPts val="600"/>
              </a:spcBef>
              <a:spcAft>
                <a:spcPts val="0"/>
              </a:spcAft>
              <a:buClr>
                <a:srgbClr val="212121"/>
              </a:buClr>
              <a:buSzPts val="2100"/>
              <a:buFont typeface="Roboto"/>
              <a:buChar char="●"/>
            </a:pPr>
            <a:r>
              <a:rPr lang="en-US" sz="2100">
                <a:solidFill>
                  <a:srgbClr val="212121"/>
                </a:solidFill>
                <a:highlight>
                  <a:srgbClr val="FFFFFF"/>
                </a:highlight>
              </a:rPr>
              <a:t>El dataset cuenta con formato </a:t>
            </a:r>
            <a:r>
              <a:rPr lang="en-US" sz="2100" b="1">
                <a:solidFill>
                  <a:srgbClr val="212121"/>
                </a:solidFill>
                <a:highlight>
                  <a:srgbClr val="FFFFFF"/>
                </a:highlight>
              </a:rPr>
              <a:t>nii.gz</a:t>
            </a:r>
            <a:r>
              <a:rPr lang="en-US" sz="2100">
                <a:solidFill>
                  <a:srgbClr val="212121"/>
                </a:solidFill>
                <a:highlight>
                  <a:srgbClr val="FFFFFF"/>
                </a:highlight>
              </a:rPr>
              <a:t> (nibabel, </a:t>
            </a:r>
            <a:r>
              <a:rPr lang="en-US" sz="2100" u="sng">
                <a:solidFill>
                  <a:schemeClr val="hlink"/>
                </a:solidFill>
                <a:highlight>
                  <a:srgbClr val="FFFFFF"/>
                </a:highlight>
                <a:hlinkClick r:id="rId3"/>
              </a:rPr>
              <a:t>NIfTI</a:t>
            </a:r>
            <a:r>
              <a:rPr lang="en-US" sz="2100">
                <a:solidFill>
                  <a:srgbClr val="212121"/>
                </a:solidFill>
                <a:highlight>
                  <a:srgbClr val="FFFFFF"/>
                </a:highlight>
              </a:rPr>
              <a:t>) el cual hace referencia a datos de neuro imágenes (MRI).</a:t>
            </a:r>
            <a:endParaRPr sz="2100">
              <a:solidFill>
                <a:srgbClr val="212121"/>
              </a:solidFill>
              <a:highlight>
                <a:srgbClr val="FFFFFF"/>
              </a:highlight>
            </a:endParaRPr>
          </a:p>
          <a:p>
            <a:pPr marL="457200" lvl="0" indent="0" algn="l" rtl="0">
              <a:lnSpc>
                <a:spcPct val="115000"/>
              </a:lnSpc>
              <a:spcBef>
                <a:spcPts val="600"/>
              </a:spcBef>
              <a:spcAft>
                <a:spcPts val="0"/>
              </a:spcAft>
              <a:buNone/>
            </a:pPr>
            <a:endParaRPr sz="600">
              <a:solidFill>
                <a:srgbClr val="212121"/>
              </a:solidFill>
              <a:highlight>
                <a:srgbClr val="FFFFFF"/>
              </a:highlight>
            </a:endParaRPr>
          </a:p>
          <a:p>
            <a:pPr marL="457200" lvl="0" indent="-361950" algn="l" rtl="0">
              <a:lnSpc>
                <a:spcPct val="115000"/>
              </a:lnSpc>
              <a:spcBef>
                <a:spcPts val="600"/>
              </a:spcBef>
              <a:spcAft>
                <a:spcPts val="0"/>
              </a:spcAft>
              <a:buClr>
                <a:srgbClr val="000000"/>
              </a:buClr>
              <a:buSzPts val="2100"/>
              <a:buFont typeface="Calibri"/>
              <a:buChar char="●"/>
            </a:pPr>
            <a:r>
              <a:rPr lang="en-US" sz="2100">
                <a:solidFill>
                  <a:srgbClr val="000000"/>
                </a:solidFill>
                <a:highlight>
                  <a:srgbClr val="FFFFFF"/>
                </a:highlight>
              </a:rPr>
              <a:t>Está compuesta por tomografías computarizadas 3D de 10 mujeres y 10 hombres </a:t>
            </a:r>
            <a:r>
              <a:rPr lang="en-US" sz="2100" b="1">
                <a:solidFill>
                  <a:srgbClr val="000000"/>
                </a:solidFill>
                <a:highlight>
                  <a:srgbClr val="FFFFFF"/>
                </a:highlight>
              </a:rPr>
              <a:t>con tumores hepáticos en el 75% de los casos</a:t>
            </a:r>
            <a:r>
              <a:rPr lang="en-US" sz="2100">
                <a:solidFill>
                  <a:srgbClr val="000000"/>
                </a:solidFill>
                <a:highlight>
                  <a:srgbClr val="FFFFFF"/>
                </a:highlight>
              </a:rPr>
              <a:t>.</a:t>
            </a:r>
            <a:endParaRPr sz="2100">
              <a:solidFill>
                <a:srgbClr val="000000"/>
              </a:solidFill>
              <a:highlight>
                <a:srgbClr val="FFFFFF"/>
              </a:highlight>
            </a:endParaRPr>
          </a:p>
          <a:p>
            <a:pPr marL="457200" lvl="0" indent="0" algn="l" rtl="0">
              <a:lnSpc>
                <a:spcPct val="115000"/>
              </a:lnSpc>
              <a:spcBef>
                <a:spcPts val="600"/>
              </a:spcBef>
              <a:spcAft>
                <a:spcPts val="0"/>
              </a:spcAft>
              <a:buNone/>
            </a:pPr>
            <a:endParaRPr sz="600">
              <a:solidFill>
                <a:srgbClr val="000000"/>
              </a:solidFill>
              <a:highlight>
                <a:srgbClr val="FFFFFF"/>
              </a:highlight>
            </a:endParaRPr>
          </a:p>
          <a:p>
            <a:pPr marL="457200" lvl="0" indent="-361950" algn="l" rtl="0">
              <a:lnSpc>
                <a:spcPct val="115000"/>
              </a:lnSpc>
              <a:spcBef>
                <a:spcPts val="600"/>
              </a:spcBef>
              <a:spcAft>
                <a:spcPts val="0"/>
              </a:spcAft>
              <a:buClr>
                <a:srgbClr val="212121"/>
              </a:buClr>
              <a:buSzPts val="2100"/>
              <a:buFont typeface="Roboto"/>
              <a:buChar char="●"/>
            </a:pPr>
            <a:r>
              <a:rPr lang="en-US" sz="2100">
                <a:solidFill>
                  <a:srgbClr val="212121"/>
                </a:solidFill>
                <a:highlight>
                  <a:srgbClr val="FFFFFF"/>
                </a:highlight>
              </a:rPr>
              <a:t>Los 20 conjuntos de datos se dividen en 20 imágenes MRI identificadas por </a:t>
            </a:r>
            <a:r>
              <a:rPr lang="en-US" sz="2100" b="1">
                <a:solidFill>
                  <a:srgbClr val="212121"/>
                </a:solidFill>
                <a:highlight>
                  <a:srgbClr val="FFFFFF"/>
                </a:highlight>
              </a:rPr>
              <a:t>orig</a:t>
            </a:r>
            <a:r>
              <a:rPr lang="en-US" sz="2100">
                <a:solidFill>
                  <a:srgbClr val="212121"/>
                </a:solidFill>
                <a:highlight>
                  <a:srgbClr val="FFFFFF"/>
                </a:highlight>
              </a:rPr>
              <a:t> y 20 conjunto de imágenes mostrando únicamente la zona donde se ubica el hígado en su correspondiente imagen por resonancia magnética original (máscara), se identifican por </a:t>
            </a:r>
            <a:r>
              <a:rPr lang="en-US" sz="2100" b="1">
                <a:solidFill>
                  <a:srgbClr val="212121"/>
                </a:solidFill>
                <a:highlight>
                  <a:srgbClr val="FFFFFF"/>
                </a:highlight>
              </a:rPr>
              <a:t>liver</a:t>
            </a:r>
            <a:r>
              <a:rPr lang="en-US" sz="2100">
                <a:solidFill>
                  <a:srgbClr val="212121"/>
                </a:solidFill>
                <a:highlight>
                  <a:srgbClr val="FFFFFF"/>
                </a:highlight>
              </a:rPr>
              <a:t>.</a:t>
            </a:r>
            <a:endParaRPr sz="2100">
              <a:solidFill>
                <a:srgbClr val="212121"/>
              </a:solidFill>
              <a:highlight>
                <a:srgbClr val="FFFFFF"/>
              </a:highlight>
            </a:endParaRPr>
          </a:p>
          <a:p>
            <a:pPr marL="457200" lvl="0" indent="0" algn="l" rtl="0">
              <a:lnSpc>
                <a:spcPct val="100000"/>
              </a:lnSpc>
              <a:spcBef>
                <a:spcPts val="600"/>
              </a:spcBef>
              <a:spcAft>
                <a:spcPts val="0"/>
              </a:spcAft>
              <a:buNone/>
            </a:pPr>
            <a:endParaRPr sz="600">
              <a:solidFill>
                <a:srgbClr val="212121"/>
              </a:solidFill>
              <a:highlight>
                <a:srgbClr val="FFFFFF"/>
              </a:highlight>
            </a:endParaRPr>
          </a:p>
          <a:p>
            <a:pPr marL="457200" lvl="0" indent="-361950" algn="l" rtl="0">
              <a:lnSpc>
                <a:spcPct val="115000"/>
              </a:lnSpc>
              <a:spcBef>
                <a:spcPts val="600"/>
              </a:spcBef>
              <a:spcAft>
                <a:spcPts val="0"/>
              </a:spcAft>
              <a:buClr>
                <a:srgbClr val="212121"/>
              </a:buClr>
              <a:buSzPts val="2100"/>
              <a:buFont typeface="Roboto"/>
              <a:buChar char="●"/>
            </a:pPr>
            <a:r>
              <a:rPr lang="en-US" sz="2100">
                <a:solidFill>
                  <a:srgbClr val="212121"/>
                </a:solidFill>
                <a:highlight>
                  <a:srgbClr val="FFFFFF"/>
                </a:highlight>
              </a:rPr>
              <a:t>Cada conjunto de imágenes de resonancia magnética tomadas para cada paciente tiene dimensiones de </a:t>
            </a:r>
            <a:r>
              <a:rPr lang="en-US" sz="2100" b="1">
                <a:solidFill>
                  <a:srgbClr val="212121"/>
                </a:solidFill>
                <a:highlight>
                  <a:srgbClr val="FFFFFF"/>
                </a:highlight>
              </a:rPr>
              <a:t>512 de ancho</a:t>
            </a:r>
            <a:r>
              <a:rPr lang="en-US" sz="2100">
                <a:solidFill>
                  <a:srgbClr val="212121"/>
                </a:solidFill>
                <a:highlight>
                  <a:srgbClr val="FFFFFF"/>
                </a:highlight>
              </a:rPr>
              <a:t> por </a:t>
            </a:r>
            <a:r>
              <a:rPr lang="en-US" sz="2100" b="1">
                <a:solidFill>
                  <a:srgbClr val="212121"/>
                </a:solidFill>
                <a:highlight>
                  <a:srgbClr val="FFFFFF"/>
                </a:highlight>
              </a:rPr>
              <a:t>512 de alto</a:t>
            </a:r>
            <a:r>
              <a:rPr lang="en-US" sz="2100">
                <a:solidFill>
                  <a:srgbClr val="212121"/>
                </a:solidFill>
                <a:highlight>
                  <a:srgbClr val="FFFFFF"/>
                </a:highlight>
              </a:rPr>
              <a:t> por la cantidad de tomas o </a:t>
            </a:r>
            <a:r>
              <a:rPr lang="en-US" sz="2100" b="1">
                <a:solidFill>
                  <a:srgbClr val="212121"/>
                </a:solidFill>
                <a:highlight>
                  <a:srgbClr val="FFFFFF"/>
                </a:highlight>
              </a:rPr>
              <a:t>secciones</a:t>
            </a:r>
            <a:r>
              <a:rPr lang="en-US" sz="2100">
                <a:solidFill>
                  <a:srgbClr val="212121"/>
                </a:solidFill>
                <a:highlight>
                  <a:srgbClr val="FFFFFF"/>
                </a:highlight>
              </a:rPr>
              <a:t> que fueron capturadas.</a:t>
            </a:r>
            <a:endParaRPr sz="2100">
              <a:solidFill>
                <a:srgbClr val="212121"/>
              </a:solidFill>
              <a:highlight>
                <a:srgbClr val="FFFFFF"/>
              </a:highlight>
            </a:endParaRPr>
          </a:p>
          <a:p>
            <a:pPr marL="0" lvl="0" indent="0" algn="just" rtl="0">
              <a:spcBef>
                <a:spcPts val="500"/>
              </a:spcBef>
              <a:spcAft>
                <a:spcPts val="0"/>
              </a:spcAft>
              <a:buClr>
                <a:schemeClr val="dk1"/>
              </a:buClr>
              <a:buSzPts val="3000"/>
              <a:buNone/>
            </a:pPr>
            <a:endParaRPr sz="3000">
              <a:latin typeface="Arial"/>
              <a:ea typeface="Arial"/>
              <a:cs typeface="Arial"/>
              <a:sym typeface="Arial"/>
            </a:endParaRPr>
          </a:p>
        </p:txBody>
      </p:sp>
      <p:sp>
        <p:nvSpPr>
          <p:cNvPr id="406" name="Google Shape;406;p36"/>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88888"/>
                </a:solidFill>
              </a:rPr>
              <a:t>31/03/2020</a:t>
            </a:r>
            <a:endParaRPr>
              <a:solidFill>
                <a:srgbClr val="888888"/>
              </a:solidFill>
            </a:endParaRPr>
          </a:p>
        </p:txBody>
      </p:sp>
      <p:sp>
        <p:nvSpPr>
          <p:cNvPr id="407" name="Google Shape;407;p36"/>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888888"/>
                </a:solidFill>
              </a:rPr>
              <a:t>UNIVERSIDAD INDUSTRIAL DE SANTANDER</a:t>
            </a:r>
            <a:endParaRPr/>
          </a:p>
        </p:txBody>
      </p:sp>
      <p:sp>
        <p:nvSpPr>
          <p:cNvPr id="408" name="Google Shape;408;p36"/>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888888"/>
                </a:solidFill>
              </a:rPr>
              <a:t>19</a:t>
            </a:fld>
            <a:endParaRPr>
              <a:solidFill>
                <a:srgbClr val="888888"/>
              </a:solidFill>
            </a:endParaRPr>
          </a:p>
        </p:txBody>
      </p:sp>
      <p:sp>
        <p:nvSpPr>
          <p:cNvPr id="409" name="Google Shape;409;p36"/>
          <p:cNvSpPr txBox="1"/>
          <p:nvPr/>
        </p:nvSpPr>
        <p:spPr>
          <a:xfrm>
            <a:off x="9296401" y="5005076"/>
            <a:ext cx="2301240" cy="1536898"/>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Clr>
                <a:schemeClr val="dk1"/>
              </a:buClr>
              <a:buSzPts val="3200"/>
              <a:buFont typeface="Arial"/>
              <a:buNone/>
            </a:pPr>
            <a:endParaRPr sz="32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p:nvPr/>
        </p:nvSpPr>
        <p:spPr>
          <a:xfrm>
            <a:off x="5943600" y="4998516"/>
            <a:ext cx="316500" cy="316500"/>
          </a:xfrm>
          <a:prstGeom prst="ellipse">
            <a:avLst/>
          </a:prstGeom>
          <a:solidFill>
            <a:srgbClr val="BFE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3" name="Google Shape;133;p19"/>
          <p:cNvSpPr/>
          <p:nvPr/>
        </p:nvSpPr>
        <p:spPr>
          <a:xfrm>
            <a:off x="6046450" y="4595582"/>
            <a:ext cx="244200" cy="24420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4" name="Google Shape;134;p19"/>
          <p:cNvSpPr/>
          <p:nvPr/>
        </p:nvSpPr>
        <p:spPr>
          <a:xfrm>
            <a:off x="6075970" y="2668974"/>
            <a:ext cx="522600" cy="5226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35" name="Google Shape;135;p19"/>
          <p:cNvSpPr/>
          <p:nvPr/>
        </p:nvSpPr>
        <p:spPr>
          <a:xfrm>
            <a:off x="4013631" y="2128796"/>
            <a:ext cx="8180100" cy="3469800"/>
          </a:xfrm>
          <a:prstGeom prst="rect">
            <a:avLst/>
          </a:prstGeom>
          <a:gradFill>
            <a:gsLst>
              <a:gs pos="0">
                <a:srgbClr val="BFBFBF"/>
              </a:gs>
              <a:gs pos="5000">
                <a:srgbClr val="BFBFBF"/>
              </a:gs>
              <a:gs pos="37000">
                <a:srgbClr val="BFBFBF">
                  <a:alpha val="30980"/>
                </a:srgbClr>
              </a:gs>
              <a:gs pos="100000">
                <a:srgbClr val="FFFFFF">
                  <a:alpha val="0"/>
                </a:srgbClr>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b="0" i="0" u="none" strike="noStrike" cap="none">
              <a:solidFill>
                <a:schemeClr val="lt1"/>
              </a:solidFill>
              <a:latin typeface="Calibri"/>
              <a:ea typeface="Calibri"/>
              <a:cs typeface="Calibri"/>
              <a:sym typeface="Calibri"/>
            </a:endParaRPr>
          </a:p>
        </p:txBody>
      </p:sp>
      <p:grpSp>
        <p:nvGrpSpPr>
          <p:cNvPr id="136" name="Google Shape;136;p19"/>
          <p:cNvGrpSpPr/>
          <p:nvPr/>
        </p:nvGrpSpPr>
        <p:grpSpPr>
          <a:xfrm>
            <a:off x="-1158670" y="-271867"/>
            <a:ext cx="14351012" cy="7651249"/>
            <a:chOff x="838838" y="814650"/>
            <a:chExt cx="10287464" cy="5484767"/>
          </a:xfrm>
        </p:grpSpPr>
        <p:grpSp>
          <p:nvGrpSpPr>
            <p:cNvPr id="137" name="Google Shape;137;p19"/>
            <p:cNvGrpSpPr/>
            <p:nvPr/>
          </p:nvGrpSpPr>
          <p:grpSpPr>
            <a:xfrm>
              <a:off x="6020963" y="814650"/>
              <a:ext cx="5105339" cy="5161507"/>
              <a:chOff x="2700338" y="1588"/>
              <a:chExt cx="6781800" cy="6856413"/>
            </a:xfrm>
          </p:grpSpPr>
          <p:sp>
            <p:nvSpPr>
              <p:cNvPr id="138" name="Google Shape;138;p1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 name="Google Shape;139;p1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 name="Google Shape;140;p1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41" name="Google Shape;141;p19"/>
            <p:cNvGrpSpPr/>
            <p:nvPr/>
          </p:nvGrpSpPr>
          <p:grpSpPr>
            <a:xfrm rot="10646065">
              <a:off x="951810" y="1025848"/>
              <a:ext cx="5105710" cy="5161882"/>
              <a:chOff x="2700338" y="1588"/>
              <a:chExt cx="6781800" cy="6856413"/>
            </a:xfrm>
          </p:grpSpPr>
          <p:sp>
            <p:nvSpPr>
              <p:cNvPr id="142" name="Google Shape;142;p1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 name="Google Shape;143;p1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4" name="Google Shape;144;p1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145" name="Google Shape;145;p1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146" name="Google Shape;146;p19"/>
          <p:cNvSpPr txBox="1">
            <a:spLocks noGrp="1"/>
          </p:cNvSpPr>
          <p:nvPr>
            <p:ph type="ftr" idx="11"/>
          </p:nvPr>
        </p:nvSpPr>
        <p:spPr>
          <a:xfrm>
            <a:off x="4165601" y="6356353"/>
            <a:ext cx="3860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147" name="Google Shape;147;p19"/>
          <p:cNvSpPr txBox="1">
            <a:spLocks noGrp="1"/>
          </p:cNvSpPr>
          <p:nvPr>
            <p:ph type="sldNum" idx="12"/>
          </p:nvPr>
        </p:nvSpPr>
        <p:spPr>
          <a:xfrm>
            <a:off x="8737602" y="6356353"/>
            <a:ext cx="2844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a:t>
            </a:fld>
            <a:endParaRPr>
              <a:solidFill>
                <a:schemeClr val="lt1"/>
              </a:solidFill>
            </a:endParaRPr>
          </a:p>
        </p:txBody>
      </p:sp>
      <p:grpSp>
        <p:nvGrpSpPr>
          <p:cNvPr id="148" name="Google Shape;148;p19"/>
          <p:cNvGrpSpPr/>
          <p:nvPr/>
        </p:nvGrpSpPr>
        <p:grpSpPr>
          <a:xfrm>
            <a:off x="990533" y="929402"/>
            <a:ext cx="5562432" cy="5623630"/>
            <a:chOff x="2700338" y="1588"/>
            <a:chExt cx="6781800" cy="6856413"/>
          </a:xfrm>
        </p:grpSpPr>
        <p:sp>
          <p:nvSpPr>
            <p:cNvPr id="149" name="Google Shape;149;p1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86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0" name="Google Shape;150;p1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86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 name="Google Shape;151;p1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86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52" name="Google Shape;152;p19"/>
          <p:cNvSpPr/>
          <p:nvPr/>
        </p:nvSpPr>
        <p:spPr>
          <a:xfrm>
            <a:off x="2248015" y="1637647"/>
            <a:ext cx="319200" cy="3192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153" name="Google Shape;153;p19"/>
          <p:cNvSpPr/>
          <p:nvPr/>
        </p:nvSpPr>
        <p:spPr>
          <a:xfrm>
            <a:off x="1656490" y="2892175"/>
            <a:ext cx="432600" cy="43260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154" name="Google Shape;154;p19"/>
          <p:cNvSpPr/>
          <p:nvPr/>
        </p:nvSpPr>
        <p:spPr>
          <a:xfrm>
            <a:off x="995431" y="3402721"/>
            <a:ext cx="294300" cy="2943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155" name="Google Shape;155;p19"/>
          <p:cNvSpPr/>
          <p:nvPr/>
        </p:nvSpPr>
        <p:spPr>
          <a:xfrm>
            <a:off x="4694159" y="5805452"/>
            <a:ext cx="328500" cy="3285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156" name="Google Shape;156;p19"/>
          <p:cNvSpPr/>
          <p:nvPr/>
        </p:nvSpPr>
        <p:spPr>
          <a:xfrm>
            <a:off x="2254027" y="2141539"/>
            <a:ext cx="3458100" cy="34581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157" name="Google Shape;157;p19"/>
          <p:cNvSpPr txBox="1"/>
          <p:nvPr/>
        </p:nvSpPr>
        <p:spPr>
          <a:xfrm>
            <a:off x="5631625" y="2892175"/>
            <a:ext cx="6653100" cy="171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600">
                <a:solidFill>
                  <a:schemeClr val="lt1"/>
                </a:solidFill>
                <a:latin typeface="Calibri"/>
                <a:ea typeface="Calibri"/>
                <a:cs typeface="Calibri"/>
                <a:sym typeface="Calibri"/>
              </a:rPr>
              <a:t>Introducción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p:nvPr/>
        </p:nvSpPr>
        <p:spPr>
          <a:xfrm>
            <a:off x="5943600" y="4998516"/>
            <a:ext cx="316500" cy="316500"/>
          </a:xfrm>
          <a:prstGeom prst="ellipse">
            <a:avLst/>
          </a:prstGeom>
          <a:solidFill>
            <a:srgbClr val="BFE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19" name="Google Shape;419;p37"/>
          <p:cNvSpPr/>
          <p:nvPr/>
        </p:nvSpPr>
        <p:spPr>
          <a:xfrm>
            <a:off x="6046450" y="4595582"/>
            <a:ext cx="244200" cy="24420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20" name="Google Shape;420;p37"/>
          <p:cNvSpPr/>
          <p:nvPr/>
        </p:nvSpPr>
        <p:spPr>
          <a:xfrm>
            <a:off x="6075970" y="2668974"/>
            <a:ext cx="522600" cy="5226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21" name="Google Shape;421;p37"/>
          <p:cNvSpPr/>
          <p:nvPr/>
        </p:nvSpPr>
        <p:spPr>
          <a:xfrm>
            <a:off x="4013631" y="2128796"/>
            <a:ext cx="8180100" cy="3469800"/>
          </a:xfrm>
          <a:prstGeom prst="rect">
            <a:avLst/>
          </a:prstGeom>
          <a:gradFill>
            <a:gsLst>
              <a:gs pos="0">
                <a:srgbClr val="BFBFBF"/>
              </a:gs>
              <a:gs pos="5000">
                <a:srgbClr val="BFBFBF"/>
              </a:gs>
              <a:gs pos="37000">
                <a:srgbClr val="BFBFBF">
                  <a:alpha val="30980"/>
                </a:srgbClr>
              </a:gs>
              <a:gs pos="100000">
                <a:srgbClr val="FFFFFF">
                  <a:alpha val="0"/>
                </a:srgbClr>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422" name="Google Shape;422;p37"/>
          <p:cNvGrpSpPr/>
          <p:nvPr/>
        </p:nvGrpSpPr>
        <p:grpSpPr>
          <a:xfrm>
            <a:off x="-1158670" y="-271867"/>
            <a:ext cx="14351012" cy="7651249"/>
            <a:chOff x="838838" y="814650"/>
            <a:chExt cx="10287464" cy="5484767"/>
          </a:xfrm>
        </p:grpSpPr>
        <p:grpSp>
          <p:nvGrpSpPr>
            <p:cNvPr id="423" name="Google Shape;423;p37"/>
            <p:cNvGrpSpPr/>
            <p:nvPr/>
          </p:nvGrpSpPr>
          <p:grpSpPr>
            <a:xfrm>
              <a:off x="6020963" y="814650"/>
              <a:ext cx="5105339" cy="5161507"/>
              <a:chOff x="2700338" y="1588"/>
              <a:chExt cx="6781800" cy="6856413"/>
            </a:xfrm>
          </p:grpSpPr>
          <p:sp>
            <p:nvSpPr>
              <p:cNvPr id="424" name="Google Shape;424;p3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5" name="Google Shape;425;p3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6" name="Google Shape;426;p3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27" name="Google Shape;427;p37"/>
            <p:cNvGrpSpPr/>
            <p:nvPr/>
          </p:nvGrpSpPr>
          <p:grpSpPr>
            <a:xfrm rot="10646065">
              <a:off x="951810" y="1025848"/>
              <a:ext cx="5105710" cy="5161882"/>
              <a:chOff x="2700338" y="1588"/>
              <a:chExt cx="6781800" cy="6856413"/>
            </a:xfrm>
          </p:grpSpPr>
          <p:sp>
            <p:nvSpPr>
              <p:cNvPr id="428" name="Google Shape;428;p3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9" name="Google Shape;429;p3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0" name="Google Shape;430;p3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431" name="Google Shape;431;p3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432" name="Google Shape;432;p37"/>
          <p:cNvSpPr txBox="1">
            <a:spLocks noGrp="1"/>
          </p:cNvSpPr>
          <p:nvPr>
            <p:ph type="ftr" idx="11"/>
          </p:nvPr>
        </p:nvSpPr>
        <p:spPr>
          <a:xfrm>
            <a:off x="4165601" y="6356353"/>
            <a:ext cx="3860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433" name="Google Shape;433;p37"/>
          <p:cNvSpPr txBox="1">
            <a:spLocks noGrp="1"/>
          </p:cNvSpPr>
          <p:nvPr>
            <p:ph type="sldNum" idx="12"/>
          </p:nvPr>
        </p:nvSpPr>
        <p:spPr>
          <a:xfrm>
            <a:off x="8737602" y="6356353"/>
            <a:ext cx="2844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20</a:t>
            </a:fld>
            <a:endParaRPr>
              <a:solidFill>
                <a:schemeClr val="lt1"/>
              </a:solidFill>
            </a:endParaRPr>
          </a:p>
        </p:txBody>
      </p:sp>
      <p:grpSp>
        <p:nvGrpSpPr>
          <p:cNvPr id="434" name="Google Shape;434;p37"/>
          <p:cNvGrpSpPr/>
          <p:nvPr/>
        </p:nvGrpSpPr>
        <p:grpSpPr>
          <a:xfrm>
            <a:off x="990533" y="929402"/>
            <a:ext cx="5562432" cy="5623630"/>
            <a:chOff x="2700338" y="1588"/>
            <a:chExt cx="6781800" cy="6856413"/>
          </a:xfrm>
        </p:grpSpPr>
        <p:sp>
          <p:nvSpPr>
            <p:cNvPr id="435" name="Google Shape;435;p37"/>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86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6" name="Google Shape;436;p37"/>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86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7" name="Google Shape;437;p37"/>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86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38" name="Google Shape;438;p37"/>
          <p:cNvSpPr/>
          <p:nvPr/>
        </p:nvSpPr>
        <p:spPr>
          <a:xfrm>
            <a:off x="2248015" y="1637647"/>
            <a:ext cx="319200" cy="3192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39" name="Google Shape;439;p37"/>
          <p:cNvSpPr/>
          <p:nvPr/>
        </p:nvSpPr>
        <p:spPr>
          <a:xfrm>
            <a:off x="1656490" y="2892175"/>
            <a:ext cx="432600" cy="43260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40" name="Google Shape;440;p37"/>
          <p:cNvSpPr/>
          <p:nvPr/>
        </p:nvSpPr>
        <p:spPr>
          <a:xfrm>
            <a:off x="995431" y="3402721"/>
            <a:ext cx="294300" cy="2943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41" name="Google Shape;441;p37"/>
          <p:cNvSpPr/>
          <p:nvPr/>
        </p:nvSpPr>
        <p:spPr>
          <a:xfrm>
            <a:off x="4694159" y="5805452"/>
            <a:ext cx="328500" cy="3285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42" name="Google Shape;442;p37"/>
          <p:cNvSpPr/>
          <p:nvPr/>
        </p:nvSpPr>
        <p:spPr>
          <a:xfrm>
            <a:off x="2254027" y="2141539"/>
            <a:ext cx="3458100" cy="34581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43" name="Google Shape;443;p37"/>
          <p:cNvSpPr txBox="1"/>
          <p:nvPr/>
        </p:nvSpPr>
        <p:spPr>
          <a:xfrm>
            <a:off x="6046450" y="3191575"/>
            <a:ext cx="6238200" cy="156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7000">
                <a:solidFill>
                  <a:schemeClr val="lt1"/>
                </a:solidFill>
                <a:latin typeface="Calibri"/>
                <a:ea typeface="Calibri"/>
                <a:cs typeface="Calibri"/>
                <a:sym typeface="Calibri"/>
              </a:rPr>
              <a:t>Implementación</a:t>
            </a:r>
            <a:endParaRPr sz="7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5943600" y="4998516"/>
            <a:ext cx="316435" cy="316435"/>
          </a:xfrm>
          <a:prstGeom prst="ellipse">
            <a:avLst/>
          </a:prstGeom>
          <a:solidFill>
            <a:srgbClr val="BFE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53" name="Google Shape;453;p38"/>
          <p:cNvSpPr/>
          <p:nvPr/>
        </p:nvSpPr>
        <p:spPr>
          <a:xfrm>
            <a:off x="6046450" y="4595582"/>
            <a:ext cx="244272" cy="244272"/>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54" name="Google Shape;454;p38"/>
          <p:cNvSpPr/>
          <p:nvPr/>
        </p:nvSpPr>
        <p:spPr>
          <a:xfrm>
            <a:off x="6075970" y="2668974"/>
            <a:ext cx="522516" cy="5225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55" name="Google Shape;455;p38"/>
          <p:cNvSpPr/>
          <p:nvPr/>
        </p:nvSpPr>
        <p:spPr>
          <a:xfrm>
            <a:off x="4013631" y="2128796"/>
            <a:ext cx="8180122" cy="3469666"/>
          </a:xfrm>
          <a:prstGeom prst="rect">
            <a:avLst/>
          </a:prstGeom>
          <a:gradFill>
            <a:gsLst>
              <a:gs pos="0">
                <a:srgbClr val="BFBFBF"/>
              </a:gs>
              <a:gs pos="5000">
                <a:srgbClr val="BFBFBF"/>
              </a:gs>
              <a:gs pos="37000">
                <a:srgbClr val="BFBFBF">
                  <a:alpha val="30980"/>
                </a:srgbClr>
              </a:gs>
              <a:gs pos="100000">
                <a:srgbClr val="FFFFFF">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456" name="Google Shape;456;p38"/>
          <p:cNvGrpSpPr/>
          <p:nvPr/>
        </p:nvGrpSpPr>
        <p:grpSpPr>
          <a:xfrm>
            <a:off x="-1157842" y="-271874"/>
            <a:ext cx="14350208" cy="7650861"/>
            <a:chOff x="839437" y="814650"/>
            <a:chExt cx="10286951" cy="5484523"/>
          </a:xfrm>
        </p:grpSpPr>
        <p:grpSp>
          <p:nvGrpSpPr>
            <p:cNvPr id="457" name="Google Shape;457;p38"/>
            <p:cNvGrpSpPr/>
            <p:nvPr/>
          </p:nvGrpSpPr>
          <p:grpSpPr>
            <a:xfrm>
              <a:off x="6020987" y="814650"/>
              <a:ext cx="5105400" cy="5161568"/>
              <a:chOff x="2700338" y="1588"/>
              <a:chExt cx="6781800" cy="6856413"/>
            </a:xfrm>
          </p:grpSpPr>
          <p:sp>
            <p:nvSpPr>
              <p:cNvPr id="458" name="Google Shape;458;p38"/>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9" name="Google Shape;459;p38"/>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0" name="Google Shape;460;p38"/>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61" name="Google Shape;461;p38"/>
            <p:cNvGrpSpPr/>
            <p:nvPr/>
          </p:nvGrpSpPr>
          <p:grpSpPr>
            <a:xfrm rot="10646173">
              <a:off x="952324" y="1026002"/>
              <a:ext cx="5105400" cy="5161568"/>
              <a:chOff x="2700338" y="1588"/>
              <a:chExt cx="6781800" cy="6856413"/>
            </a:xfrm>
          </p:grpSpPr>
          <p:sp>
            <p:nvSpPr>
              <p:cNvPr id="462" name="Google Shape;462;p38"/>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3" name="Google Shape;463;p38"/>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4" name="Google Shape;464;p38"/>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465" name="Google Shape;465;p38"/>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466" name="Google Shape;466;p38"/>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467" name="Google Shape;467;p38"/>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21</a:t>
            </a:fld>
            <a:endParaRPr>
              <a:solidFill>
                <a:schemeClr val="lt1"/>
              </a:solidFill>
            </a:endParaRPr>
          </a:p>
        </p:txBody>
      </p:sp>
      <p:grpSp>
        <p:nvGrpSpPr>
          <p:cNvPr id="468" name="Google Shape;468;p38"/>
          <p:cNvGrpSpPr/>
          <p:nvPr/>
        </p:nvGrpSpPr>
        <p:grpSpPr>
          <a:xfrm>
            <a:off x="990600" y="929402"/>
            <a:ext cx="5562600" cy="5623798"/>
            <a:chOff x="2700338" y="1588"/>
            <a:chExt cx="6781800" cy="6856413"/>
          </a:xfrm>
        </p:grpSpPr>
        <p:sp>
          <p:nvSpPr>
            <p:cNvPr id="469" name="Google Shape;469;p38"/>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0" name="Google Shape;470;p38"/>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1" name="Google Shape;471;p38"/>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72" name="Google Shape;472;p38"/>
          <p:cNvSpPr/>
          <p:nvPr/>
        </p:nvSpPr>
        <p:spPr>
          <a:xfrm>
            <a:off x="2248015" y="1637647"/>
            <a:ext cx="319316" cy="3193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73" name="Google Shape;473;p38"/>
          <p:cNvSpPr/>
          <p:nvPr/>
        </p:nvSpPr>
        <p:spPr>
          <a:xfrm>
            <a:off x="1656490" y="2892175"/>
            <a:ext cx="432690" cy="43269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74" name="Google Shape;474;p38"/>
          <p:cNvSpPr/>
          <p:nvPr/>
        </p:nvSpPr>
        <p:spPr>
          <a:xfrm>
            <a:off x="995431" y="3402721"/>
            <a:ext cx="294368" cy="294368"/>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75" name="Google Shape;475;p38"/>
          <p:cNvSpPr/>
          <p:nvPr/>
        </p:nvSpPr>
        <p:spPr>
          <a:xfrm>
            <a:off x="4694159" y="5805452"/>
            <a:ext cx="328392" cy="328392"/>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76" name="Google Shape;476;p38"/>
          <p:cNvSpPr/>
          <p:nvPr/>
        </p:nvSpPr>
        <p:spPr>
          <a:xfrm>
            <a:off x="2254027" y="2141539"/>
            <a:ext cx="3458248" cy="345824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477" name="Google Shape;477;p38"/>
          <p:cNvSpPr txBox="1"/>
          <p:nvPr/>
        </p:nvSpPr>
        <p:spPr>
          <a:xfrm>
            <a:off x="6229555" y="2826229"/>
            <a:ext cx="6116030" cy="21236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Calibri"/>
                <a:ea typeface="Calibri"/>
                <a:cs typeface="Calibri"/>
                <a:sym typeface="Calibri"/>
              </a:rPr>
              <a:t>Selección de características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9"/>
          <p:cNvSpPr txBox="1">
            <a:spLocks noGrp="1"/>
          </p:cNvSpPr>
          <p:nvPr>
            <p:ph type="title"/>
          </p:nvPr>
        </p:nvSpPr>
        <p:spPr>
          <a:xfrm>
            <a:off x="3173388" y="325339"/>
            <a:ext cx="5932223" cy="71108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Font typeface="Calibri"/>
              <a:buNone/>
            </a:pPr>
            <a:r>
              <a:rPr lang="en-US">
                <a:solidFill>
                  <a:schemeClr val="lt1"/>
                </a:solidFill>
              </a:rPr>
              <a:t>Selección de características</a:t>
            </a:r>
            <a:endParaRPr/>
          </a:p>
        </p:txBody>
      </p:sp>
      <p:sp>
        <p:nvSpPr>
          <p:cNvPr id="487" name="Google Shape;487;p39"/>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488" name="Google Shape;488;p39"/>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489" name="Google Shape;489;p39"/>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22</a:t>
            </a:fld>
            <a:endParaRPr>
              <a:solidFill>
                <a:schemeClr val="lt1"/>
              </a:solidFill>
            </a:endParaRPr>
          </a:p>
        </p:txBody>
      </p:sp>
      <p:grpSp>
        <p:nvGrpSpPr>
          <p:cNvPr id="490" name="Google Shape;490;p39"/>
          <p:cNvGrpSpPr/>
          <p:nvPr/>
        </p:nvGrpSpPr>
        <p:grpSpPr>
          <a:xfrm>
            <a:off x="841026" y="951680"/>
            <a:ext cx="10286951" cy="5484525"/>
            <a:chOff x="839437" y="814650"/>
            <a:chExt cx="10286951" cy="5484525"/>
          </a:xfrm>
        </p:grpSpPr>
        <p:grpSp>
          <p:nvGrpSpPr>
            <p:cNvPr id="491" name="Google Shape;491;p39"/>
            <p:cNvGrpSpPr/>
            <p:nvPr/>
          </p:nvGrpSpPr>
          <p:grpSpPr>
            <a:xfrm>
              <a:off x="6020987" y="814650"/>
              <a:ext cx="5105400" cy="5161568"/>
              <a:chOff x="2700338" y="1588"/>
              <a:chExt cx="6781800" cy="6856413"/>
            </a:xfrm>
          </p:grpSpPr>
          <p:sp>
            <p:nvSpPr>
              <p:cNvPr id="492" name="Google Shape;492;p3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666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3" name="Google Shape;493;p3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666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4" name="Google Shape;494;p3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666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95" name="Google Shape;495;p39"/>
            <p:cNvGrpSpPr/>
            <p:nvPr/>
          </p:nvGrpSpPr>
          <p:grpSpPr>
            <a:xfrm rot="10646173">
              <a:off x="952324" y="1026004"/>
              <a:ext cx="5105400" cy="5161568"/>
              <a:chOff x="2700338" y="1588"/>
              <a:chExt cx="6781800" cy="6856413"/>
            </a:xfrm>
          </p:grpSpPr>
          <p:sp>
            <p:nvSpPr>
              <p:cNvPr id="496" name="Google Shape;496;p3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666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7" name="Google Shape;497;p3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666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8" name="Google Shape;498;p3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6666"/>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499" name="Google Shape;499;p39"/>
          <p:cNvGrpSpPr/>
          <p:nvPr/>
        </p:nvGrpSpPr>
        <p:grpSpPr>
          <a:xfrm>
            <a:off x="4897002" y="2189890"/>
            <a:ext cx="1035352" cy="2603893"/>
            <a:chOff x="7098978" y="2375796"/>
            <a:chExt cx="685800" cy="1724776"/>
          </a:xfrm>
        </p:grpSpPr>
        <p:sp>
          <p:nvSpPr>
            <p:cNvPr id="500" name="Google Shape;500;p39"/>
            <p:cNvSpPr/>
            <p:nvPr/>
          </p:nvSpPr>
          <p:spPr>
            <a:xfrm>
              <a:off x="7098978" y="2375796"/>
              <a:ext cx="685800" cy="105229"/>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01" name="Google Shape;501;p39"/>
            <p:cNvSpPr/>
            <p:nvPr/>
          </p:nvSpPr>
          <p:spPr>
            <a:xfrm>
              <a:off x="7161212" y="2476238"/>
              <a:ext cx="561332" cy="1624334"/>
            </a:xfrm>
            <a:custGeom>
              <a:avLst/>
              <a:gdLst/>
              <a:ahLst/>
              <a:cxnLst/>
              <a:rect l="l" t="t" r="r" b="b"/>
              <a:pathLst>
                <a:path w="561332" h="1624334" extrusionOk="0">
                  <a:moveTo>
                    <a:pt x="0" y="0"/>
                  </a:moveTo>
                  <a:lnTo>
                    <a:pt x="561332" y="0"/>
                  </a:lnTo>
                  <a:lnTo>
                    <a:pt x="561332" y="1343668"/>
                  </a:lnTo>
                  <a:cubicBezTo>
                    <a:pt x="561332" y="1418105"/>
                    <a:pt x="531762" y="1489494"/>
                    <a:pt x="479127" y="1542129"/>
                  </a:cubicBezTo>
                  <a:cubicBezTo>
                    <a:pt x="426492" y="1594764"/>
                    <a:pt x="355103" y="1624334"/>
                    <a:pt x="280666" y="1624334"/>
                  </a:cubicBezTo>
                  <a:lnTo>
                    <a:pt x="280666" y="1624334"/>
                  </a:lnTo>
                  <a:cubicBezTo>
                    <a:pt x="206229" y="1624334"/>
                    <a:pt x="134840" y="1594764"/>
                    <a:pt x="82205" y="1542129"/>
                  </a:cubicBezTo>
                  <a:cubicBezTo>
                    <a:pt x="29570" y="1489494"/>
                    <a:pt x="0" y="1418105"/>
                    <a:pt x="0" y="1343668"/>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nvGrpSpPr>
          <p:cNvPr id="502" name="Google Shape;502;p39"/>
          <p:cNvGrpSpPr/>
          <p:nvPr/>
        </p:nvGrpSpPr>
        <p:grpSpPr>
          <a:xfrm>
            <a:off x="3517518" y="2189890"/>
            <a:ext cx="1035352" cy="2603893"/>
            <a:chOff x="7098978" y="2375796"/>
            <a:chExt cx="685800" cy="1724776"/>
          </a:xfrm>
        </p:grpSpPr>
        <p:sp>
          <p:nvSpPr>
            <p:cNvPr id="503" name="Google Shape;503;p39"/>
            <p:cNvSpPr/>
            <p:nvPr/>
          </p:nvSpPr>
          <p:spPr>
            <a:xfrm>
              <a:off x="7098978" y="2375796"/>
              <a:ext cx="685800" cy="105229"/>
            </a:xfrm>
            <a:prstGeom prst="roundRect">
              <a:avLst>
                <a:gd name="adj" fmla="val 50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04" name="Google Shape;504;p39"/>
            <p:cNvSpPr/>
            <p:nvPr/>
          </p:nvSpPr>
          <p:spPr>
            <a:xfrm>
              <a:off x="7161212" y="2476238"/>
              <a:ext cx="561332" cy="1624334"/>
            </a:xfrm>
            <a:custGeom>
              <a:avLst/>
              <a:gdLst/>
              <a:ahLst/>
              <a:cxnLst/>
              <a:rect l="l" t="t" r="r" b="b"/>
              <a:pathLst>
                <a:path w="561332" h="1624334" extrusionOk="0">
                  <a:moveTo>
                    <a:pt x="0" y="0"/>
                  </a:moveTo>
                  <a:lnTo>
                    <a:pt x="561332" y="0"/>
                  </a:lnTo>
                  <a:lnTo>
                    <a:pt x="561332" y="1343668"/>
                  </a:lnTo>
                  <a:cubicBezTo>
                    <a:pt x="561332" y="1418105"/>
                    <a:pt x="531762" y="1489494"/>
                    <a:pt x="479127" y="1542129"/>
                  </a:cubicBezTo>
                  <a:cubicBezTo>
                    <a:pt x="426492" y="1594764"/>
                    <a:pt x="355103" y="1624334"/>
                    <a:pt x="280666" y="1624334"/>
                  </a:cubicBezTo>
                  <a:lnTo>
                    <a:pt x="280666" y="1624334"/>
                  </a:lnTo>
                  <a:cubicBezTo>
                    <a:pt x="206229" y="1624334"/>
                    <a:pt x="134840" y="1594764"/>
                    <a:pt x="82205" y="1542129"/>
                  </a:cubicBezTo>
                  <a:cubicBezTo>
                    <a:pt x="29570" y="1489494"/>
                    <a:pt x="0" y="1418105"/>
                    <a:pt x="0" y="1343668"/>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nvGrpSpPr>
          <p:cNvPr id="505" name="Google Shape;505;p39"/>
          <p:cNvGrpSpPr/>
          <p:nvPr/>
        </p:nvGrpSpPr>
        <p:grpSpPr>
          <a:xfrm>
            <a:off x="3718743" y="3182041"/>
            <a:ext cx="2005675" cy="1508039"/>
            <a:chOff x="8146009" y="3032979"/>
            <a:chExt cx="1328525" cy="998900"/>
          </a:xfrm>
        </p:grpSpPr>
        <p:sp>
          <p:nvSpPr>
            <p:cNvPr id="506" name="Google Shape;506;p39"/>
            <p:cNvSpPr/>
            <p:nvPr/>
          </p:nvSpPr>
          <p:spPr>
            <a:xfrm>
              <a:off x="8146009" y="3032979"/>
              <a:ext cx="421005" cy="998900"/>
            </a:xfrm>
            <a:custGeom>
              <a:avLst/>
              <a:gdLst/>
              <a:ahLst/>
              <a:cxnLst/>
              <a:rect l="l" t="t" r="r" b="b"/>
              <a:pathLst>
                <a:path w="561332" h="1331846" extrusionOk="0">
                  <a:moveTo>
                    <a:pt x="1074" y="0"/>
                  </a:moveTo>
                  <a:lnTo>
                    <a:pt x="561332" y="12307"/>
                  </a:lnTo>
                  <a:lnTo>
                    <a:pt x="561332" y="1051180"/>
                  </a:lnTo>
                  <a:cubicBezTo>
                    <a:pt x="561332" y="1125617"/>
                    <a:pt x="531762" y="1197006"/>
                    <a:pt x="479127" y="1249641"/>
                  </a:cubicBezTo>
                  <a:cubicBezTo>
                    <a:pt x="426492" y="1302276"/>
                    <a:pt x="355103" y="1331846"/>
                    <a:pt x="280666" y="1331846"/>
                  </a:cubicBezTo>
                  <a:lnTo>
                    <a:pt x="280666" y="1331846"/>
                  </a:lnTo>
                  <a:cubicBezTo>
                    <a:pt x="206229" y="1331846"/>
                    <a:pt x="134840" y="1302276"/>
                    <a:pt x="82205" y="1249641"/>
                  </a:cubicBezTo>
                  <a:cubicBezTo>
                    <a:pt x="29570" y="1197006"/>
                    <a:pt x="0" y="1125617"/>
                    <a:pt x="0" y="1051180"/>
                  </a:cubicBezTo>
                  <a:lnTo>
                    <a:pt x="1074" y="0"/>
                  </a:lnTo>
                  <a:close/>
                </a:path>
              </a:pathLst>
            </a:cu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07" name="Google Shape;507;p39"/>
            <p:cNvSpPr/>
            <p:nvPr/>
          </p:nvSpPr>
          <p:spPr>
            <a:xfrm>
              <a:off x="9053530" y="3575609"/>
              <a:ext cx="421005" cy="456270"/>
            </a:xfrm>
            <a:custGeom>
              <a:avLst/>
              <a:gdLst/>
              <a:ahLst/>
              <a:cxnLst/>
              <a:rect l="l" t="t" r="r" b="b"/>
              <a:pathLst>
                <a:path w="561332" h="608350" extrusionOk="0">
                  <a:moveTo>
                    <a:pt x="0" y="0"/>
                  </a:moveTo>
                  <a:lnTo>
                    <a:pt x="561332" y="0"/>
                  </a:lnTo>
                  <a:lnTo>
                    <a:pt x="561332" y="327684"/>
                  </a:lnTo>
                  <a:cubicBezTo>
                    <a:pt x="561332" y="402121"/>
                    <a:pt x="531762" y="473510"/>
                    <a:pt x="479127" y="526145"/>
                  </a:cubicBezTo>
                  <a:cubicBezTo>
                    <a:pt x="426492" y="578780"/>
                    <a:pt x="355103" y="608350"/>
                    <a:pt x="280666" y="608350"/>
                  </a:cubicBezTo>
                  <a:lnTo>
                    <a:pt x="280666" y="608350"/>
                  </a:lnTo>
                  <a:cubicBezTo>
                    <a:pt x="206229" y="608350"/>
                    <a:pt x="134840" y="578780"/>
                    <a:pt x="82205" y="526145"/>
                  </a:cubicBezTo>
                  <a:cubicBezTo>
                    <a:pt x="29570" y="473510"/>
                    <a:pt x="0" y="402121"/>
                    <a:pt x="0" y="327684"/>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sp>
        <p:nvSpPr>
          <p:cNvPr id="508" name="Google Shape;508;p39"/>
          <p:cNvSpPr/>
          <p:nvPr/>
        </p:nvSpPr>
        <p:spPr>
          <a:xfrm>
            <a:off x="2743200" y="4933234"/>
            <a:ext cx="3895696" cy="43714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nvGrpSpPr>
          <p:cNvPr id="509" name="Google Shape;509;p39"/>
          <p:cNvGrpSpPr/>
          <p:nvPr/>
        </p:nvGrpSpPr>
        <p:grpSpPr>
          <a:xfrm>
            <a:off x="3298923" y="3800437"/>
            <a:ext cx="1496668" cy="1150391"/>
            <a:chOff x="7389812" y="4572000"/>
            <a:chExt cx="991368" cy="762000"/>
          </a:xfrm>
        </p:grpSpPr>
        <p:sp>
          <p:nvSpPr>
            <p:cNvPr id="510" name="Google Shape;510;p39"/>
            <p:cNvSpPr/>
            <p:nvPr/>
          </p:nvSpPr>
          <p:spPr>
            <a:xfrm>
              <a:off x="7389813" y="4572000"/>
              <a:ext cx="76200" cy="762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11" name="Google Shape;511;p39"/>
            <p:cNvSpPr/>
            <p:nvPr/>
          </p:nvSpPr>
          <p:spPr>
            <a:xfrm>
              <a:off x="8304212" y="4572000"/>
              <a:ext cx="76968" cy="762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12" name="Google Shape;512;p39"/>
            <p:cNvSpPr/>
            <p:nvPr/>
          </p:nvSpPr>
          <p:spPr>
            <a:xfrm rot="-5400000">
              <a:off x="7847011" y="4114801"/>
              <a:ext cx="76202" cy="990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13" name="Google Shape;513;p39"/>
            <p:cNvSpPr/>
            <p:nvPr/>
          </p:nvSpPr>
          <p:spPr>
            <a:xfrm rot="-5400000">
              <a:off x="7847284" y="4800330"/>
              <a:ext cx="75658" cy="990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sp>
        <p:nvSpPr>
          <p:cNvPr id="514" name="Google Shape;514;p39"/>
          <p:cNvSpPr txBox="1"/>
          <p:nvPr/>
        </p:nvSpPr>
        <p:spPr>
          <a:xfrm flipH="1">
            <a:off x="7923381" y="1632348"/>
            <a:ext cx="2743200"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515" name="Google Shape;515;p39"/>
          <p:cNvSpPr txBox="1"/>
          <p:nvPr/>
        </p:nvSpPr>
        <p:spPr>
          <a:xfrm flipH="1">
            <a:off x="7923381" y="4945486"/>
            <a:ext cx="274320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516" name="Google Shape;516;p39"/>
          <p:cNvSpPr/>
          <p:nvPr/>
        </p:nvSpPr>
        <p:spPr>
          <a:xfrm>
            <a:off x="7053984" y="1612358"/>
            <a:ext cx="762000" cy="762000"/>
          </a:xfrm>
          <a:prstGeom prst="ellipse">
            <a:avLst/>
          </a:prstGeom>
          <a:solidFill>
            <a:schemeClr val="accent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b="1">
                <a:solidFill>
                  <a:srgbClr val="FFFFFF"/>
                </a:solidFill>
                <a:latin typeface="Arial"/>
                <a:ea typeface="Arial"/>
                <a:cs typeface="Arial"/>
                <a:sym typeface="Arial"/>
              </a:rPr>
              <a:t>X</a:t>
            </a:r>
            <a:endParaRPr/>
          </a:p>
        </p:txBody>
      </p:sp>
      <p:sp>
        <p:nvSpPr>
          <p:cNvPr id="517" name="Google Shape;517;p39"/>
          <p:cNvSpPr/>
          <p:nvPr/>
        </p:nvSpPr>
        <p:spPr>
          <a:xfrm>
            <a:off x="7100976" y="4800600"/>
            <a:ext cx="762000" cy="762000"/>
          </a:xfrm>
          <a:prstGeom prst="ellipse">
            <a:avLst/>
          </a:prstGeom>
          <a:solidFill>
            <a:schemeClr val="accent4"/>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b="1">
                <a:solidFill>
                  <a:srgbClr val="FFFFFF"/>
                </a:solidFill>
                <a:latin typeface="Arial"/>
                <a:ea typeface="Arial"/>
                <a:cs typeface="Arial"/>
                <a:sym typeface="Arial"/>
              </a:rPr>
              <a:t>y</a:t>
            </a:r>
            <a:endParaRPr/>
          </a:p>
        </p:txBody>
      </p:sp>
      <p:grpSp>
        <p:nvGrpSpPr>
          <p:cNvPr id="518" name="Google Shape;518;p39"/>
          <p:cNvGrpSpPr/>
          <p:nvPr/>
        </p:nvGrpSpPr>
        <p:grpSpPr>
          <a:xfrm>
            <a:off x="4685278" y="3800439"/>
            <a:ext cx="1496668" cy="1150392"/>
            <a:chOff x="7389812" y="4572000"/>
            <a:chExt cx="991368" cy="762000"/>
          </a:xfrm>
        </p:grpSpPr>
        <p:sp>
          <p:nvSpPr>
            <p:cNvPr id="519" name="Google Shape;519;p39"/>
            <p:cNvSpPr/>
            <p:nvPr/>
          </p:nvSpPr>
          <p:spPr>
            <a:xfrm>
              <a:off x="7389813" y="4572000"/>
              <a:ext cx="76200" cy="762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20" name="Google Shape;520;p39"/>
            <p:cNvSpPr/>
            <p:nvPr/>
          </p:nvSpPr>
          <p:spPr>
            <a:xfrm>
              <a:off x="8304212" y="4572000"/>
              <a:ext cx="76968" cy="762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21" name="Google Shape;521;p39"/>
            <p:cNvSpPr/>
            <p:nvPr/>
          </p:nvSpPr>
          <p:spPr>
            <a:xfrm rot="-5400000">
              <a:off x="7847011" y="4114801"/>
              <a:ext cx="76202" cy="990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22" name="Google Shape;522;p39"/>
            <p:cNvSpPr/>
            <p:nvPr/>
          </p:nvSpPr>
          <p:spPr>
            <a:xfrm rot="-5400000">
              <a:off x="7847284" y="4800330"/>
              <a:ext cx="75658" cy="9906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pic>
        <p:nvPicPr>
          <p:cNvPr id="523" name="Google Shape;523;p39"/>
          <p:cNvPicPr preferRelativeResize="0"/>
          <p:nvPr/>
        </p:nvPicPr>
        <p:blipFill>
          <a:blip r:embed="rId3">
            <a:alphaModFix/>
          </a:blip>
          <a:stretch>
            <a:fillRect/>
          </a:stretch>
        </p:blipFill>
        <p:spPr>
          <a:xfrm>
            <a:off x="8026388" y="1134163"/>
            <a:ext cx="2200275" cy="2200275"/>
          </a:xfrm>
          <a:prstGeom prst="rect">
            <a:avLst/>
          </a:prstGeom>
          <a:noFill/>
          <a:ln>
            <a:noFill/>
          </a:ln>
        </p:spPr>
      </p:pic>
      <p:pic>
        <p:nvPicPr>
          <p:cNvPr id="524" name="Google Shape;524;p39"/>
          <p:cNvPicPr preferRelativeResize="0"/>
          <p:nvPr/>
        </p:nvPicPr>
        <p:blipFill>
          <a:blip r:embed="rId3">
            <a:alphaModFix/>
          </a:blip>
          <a:stretch>
            <a:fillRect/>
          </a:stretch>
        </p:blipFill>
        <p:spPr>
          <a:xfrm>
            <a:off x="8272413" y="1360688"/>
            <a:ext cx="2200275" cy="2200275"/>
          </a:xfrm>
          <a:prstGeom prst="rect">
            <a:avLst/>
          </a:prstGeom>
          <a:noFill/>
          <a:ln>
            <a:noFill/>
          </a:ln>
        </p:spPr>
      </p:pic>
      <p:pic>
        <p:nvPicPr>
          <p:cNvPr id="525" name="Google Shape;525;p39"/>
          <p:cNvPicPr preferRelativeResize="0"/>
          <p:nvPr/>
        </p:nvPicPr>
        <p:blipFill>
          <a:blip r:embed="rId3">
            <a:alphaModFix/>
          </a:blip>
          <a:stretch>
            <a:fillRect/>
          </a:stretch>
        </p:blipFill>
        <p:spPr>
          <a:xfrm>
            <a:off x="8485213" y="1660588"/>
            <a:ext cx="2200275" cy="2200275"/>
          </a:xfrm>
          <a:prstGeom prst="rect">
            <a:avLst/>
          </a:prstGeom>
          <a:noFill/>
          <a:ln>
            <a:noFill/>
          </a:ln>
        </p:spPr>
      </p:pic>
      <p:pic>
        <p:nvPicPr>
          <p:cNvPr id="526" name="Google Shape;526;p39"/>
          <p:cNvPicPr preferRelativeResize="0"/>
          <p:nvPr/>
        </p:nvPicPr>
        <p:blipFill>
          <a:blip r:embed="rId4">
            <a:alphaModFix/>
          </a:blip>
          <a:stretch>
            <a:fillRect/>
          </a:stretch>
        </p:blipFill>
        <p:spPr>
          <a:xfrm>
            <a:off x="7923375" y="3858513"/>
            <a:ext cx="2200275" cy="2200275"/>
          </a:xfrm>
          <a:prstGeom prst="rect">
            <a:avLst/>
          </a:prstGeom>
          <a:noFill/>
          <a:ln>
            <a:noFill/>
          </a:ln>
        </p:spPr>
      </p:pic>
      <p:pic>
        <p:nvPicPr>
          <p:cNvPr id="527" name="Google Shape;527;p39"/>
          <p:cNvPicPr preferRelativeResize="0"/>
          <p:nvPr/>
        </p:nvPicPr>
        <p:blipFill>
          <a:blip r:embed="rId4">
            <a:alphaModFix/>
          </a:blip>
          <a:stretch>
            <a:fillRect/>
          </a:stretch>
        </p:blipFill>
        <p:spPr>
          <a:xfrm>
            <a:off x="8194825" y="4081450"/>
            <a:ext cx="2200275" cy="2200275"/>
          </a:xfrm>
          <a:prstGeom prst="rect">
            <a:avLst/>
          </a:prstGeom>
          <a:noFill/>
          <a:ln>
            <a:noFill/>
          </a:ln>
        </p:spPr>
      </p:pic>
      <p:pic>
        <p:nvPicPr>
          <p:cNvPr id="528" name="Google Shape;528;p39"/>
          <p:cNvPicPr preferRelativeResize="0"/>
          <p:nvPr/>
        </p:nvPicPr>
        <p:blipFill>
          <a:blip r:embed="rId4">
            <a:alphaModFix/>
          </a:blip>
          <a:stretch>
            <a:fillRect/>
          </a:stretch>
        </p:blipFill>
        <p:spPr>
          <a:xfrm>
            <a:off x="8466288" y="4301138"/>
            <a:ext cx="2200275" cy="2200275"/>
          </a:xfrm>
          <a:prstGeom prst="rect">
            <a:avLst/>
          </a:prstGeom>
          <a:noFill/>
          <a:ln>
            <a:noFill/>
          </a:ln>
        </p:spPr>
      </p:pic>
      <p:sp>
        <p:nvSpPr>
          <p:cNvPr id="529" name="Google Shape;529;p39"/>
          <p:cNvSpPr txBox="1"/>
          <p:nvPr/>
        </p:nvSpPr>
        <p:spPr>
          <a:xfrm>
            <a:off x="3476850" y="1212100"/>
            <a:ext cx="10353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FFFFFF"/>
                </a:solidFill>
                <a:latin typeface="Calibri"/>
                <a:ea typeface="Calibri"/>
                <a:cs typeface="Calibri"/>
                <a:sym typeface="Calibri"/>
              </a:rPr>
              <a:t>13/20</a:t>
            </a:r>
            <a:endParaRPr sz="2400" b="1">
              <a:solidFill>
                <a:srgbClr val="FFFFFF"/>
              </a:solidFill>
              <a:latin typeface="Calibri"/>
              <a:ea typeface="Calibri"/>
              <a:cs typeface="Calibri"/>
              <a:sym typeface="Calibri"/>
            </a:endParaRPr>
          </a:p>
          <a:p>
            <a:pPr marL="0" lvl="0" indent="0" algn="ctr" rtl="0">
              <a:spcBef>
                <a:spcPts val="0"/>
              </a:spcBef>
              <a:spcAft>
                <a:spcPts val="0"/>
              </a:spcAft>
              <a:buNone/>
            </a:pPr>
            <a:r>
              <a:rPr lang="en-US" sz="2400" b="1">
                <a:solidFill>
                  <a:srgbClr val="FFFFFF"/>
                </a:solidFill>
                <a:latin typeface="Calibri"/>
                <a:ea typeface="Calibri"/>
                <a:cs typeface="Calibri"/>
                <a:sym typeface="Calibri"/>
              </a:rPr>
              <a:t>65%</a:t>
            </a:r>
            <a:endParaRPr sz="2400" b="1">
              <a:solidFill>
                <a:srgbClr val="FFFFFF"/>
              </a:solidFill>
              <a:latin typeface="Calibri"/>
              <a:ea typeface="Calibri"/>
              <a:cs typeface="Calibri"/>
              <a:sym typeface="Calibri"/>
            </a:endParaRPr>
          </a:p>
        </p:txBody>
      </p:sp>
      <p:sp>
        <p:nvSpPr>
          <p:cNvPr id="530" name="Google Shape;530;p39"/>
          <p:cNvSpPr txBox="1"/>
          <p:nvPr/>
        </p:nvSpPr>
        <p:spPr>
          <a:xfrm>
            <a:off x="4913875" y="1212250"/>
            <a:ext cx="1035300" cy="76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FFFFFF"/>
                </a:solidFill>
                <a:latin typeface="Calibri"/>
                <a:ea typeface="Calibri"/>
                <a:cs typeface="Calibri"/>
                <a:sym typeface="Calibri"/>
              </a:rPr>
              <a:t>7/20</a:t>
            </a:r>
            <a:endParaRPr sz="2400" b="1">
              <a:solidFill>
                <a:srgbClr val="FFFFFF"/>
              </a:solidFill>
              <a:latin typeface="Calibri"/>
              <a:ea typeface="Calibri"/>
              <a:cs typeface="Calibri"/>
              <a:sym typeface="Calibri"/>
            </a:endParaRPr>
          </a:p>
          <a:p>
            <a:pPr marL="0" lvl="0" indent="0" algn="ctr" rtl="0">
              <a:spcBef>
                <a:spcPts val="0"/>
              </a:spcBef>
              <a:spcAft>
                <a:spcPts val="0"/>
              </a:spcAft>
              <a:buNone/>
            </a:pPr>
            <a:r>
              <a:rPr lang="en-US" sz="2400" b="1">
                <a:solidFill>
                  <a:srgbClr val="FFFFFF"/>
                </a:solidFill>
                <a:latin typeface="Calibri"/>
                <a:ea typeface="Calibri"/>
                <a:cs typeface="Calibri"/>
                <a:sym typeface="Calibri"/>
              </a:rPr>
              <a:t>35%</a:t>
            </a:r>
            <a:endParaRPr sz="2400" b="1">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0"/>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537" name="Google Shape;537;p40"/>
          <p:cNvPicPr preferRelativeResize="0"/>
          <p:nvPr/>
        </p:nvPicPr>
        <p:blipFill>
          <a:blip r:embed="rId3">
            <a:alphaModFix/>
          </a:blip>
          <a:stretch>
            <a:fillRect/>
          </a:stretch>
        </p:blipFill>
        <p:spPr>
          <a:xfrm>
            <a:off x="4086850" y="2779238"/>
            <a:ext cx="1147125" cy="1147125"/>
          </a:xfrm>
          <a:prstGeom prst="rect">
            <a:avLst/>
          </a:prstGeom>
          <a:noFill/>
          <a:ln>
            <a:noFill/>
          </a:ln>
        </p:spPr>
      </p:pic>
      <p:pic>
        <p:nvPicPr>
          <p:cNvPr id="538" name="Google Shape;538;p40"/>
          <p:cNvPicPr preferRelativeResize="0"/>
          <p:nvPr/>
        </p:nvPicPr>
        <p:blipFill>
          <a:blip r:embed="rId3">
            <a:alphaModFix/>
          </a:blip>
          <a:stretch>
            <a:fillRect/>
          </a:stretch>
        </p:blipFill>
        <p:spPr>
          <a:xfrm>
            <a:off x="609588" y="2252663"/>
            <a:ext cx="2200275" cy="2200275"/>
          </a:xfrm>
          <a:prstGeom prst="rect">
            <a:avLst/>
          </a:prstGeom>
          <a:noFill/>
          <a:ln>
            <a:noFill/>
          </a:ln>
        </p:spPr>
      </p:pic>
      <p:sp>
        <p:nvSpPr>
          <p:cNvPr id="539" name="Google Shape;539;p40"/>
          <p:cNvSpPr txBox="1"/>
          <p:nvPr/>
        </p:nvSpPr>
        <p:spPr>
          <a:xfrm>
            <a:off x="694875" y="4395775"/>
            <a:ext cx="2115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512 x 512</a:t>
            </a:r>
            <a:endParaRPr b="1">
              <a:latin typeface="Calibri"/>
              <a:ea typeface="Calibri"/>
              <a:cs typeface="Calibri"/>
              <a:sym typeface="Calibri"/>
            </a:endParaRPr>
          </a:p>
        </p:txBody>
      </p:sp>
      <p:sp>
        <p:nvSpPr>
          <p:cNvPr id="540" name="Google Shape;540;p40"/>
          <p:cNvSpPr txBox="1"/>
          <p:nvPr/>
        </p:nvSpPr>
        <p:spPr>
          <a:xfrm>
            <a:off x="3602913" y="3853300"/>
            <a:ext cx="2115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256 x 256</a:t>
            </a:r>
            <a:endParaRPr b="1">
              <a:latin typeface="Calibri"/>
              <a:ea typeface="Calibri"/>
              <a:cs typeface="Calibri"/>
              <a:sym typeface="Calibri"/>
            </a:endParaRPr>
          </a:p>
        </p:txBody>
      </p:sp>
      <p:pic>
        <p:nvPicPr>
          <p:cNvPr id="541" name="Google Shape;541;p40"/>
          <p:cNvPicPr preferRelativeResize="0"/>
          <p:nvPr/>
        </p:nvPicPr>
        <p:blipFill>
          <a:blip r:embed="rId3">
            <a:alphaModFix/>
          </a:blip>
          <a:stretch>
            <a:fillRect/>
          </a:stretch>
        </p:blipFill>
        <p:spPr>
          <a:xfrm>
            <a:off x="6323850" y="2779238"/>
            <a:ext cx="1147125" cy="1147125"/>
          </a:xfrm>
          <a:prstGeom prst="rect">
            <a:avLst/>
          </a:prstGeom>
          <a:noFill/>
          <a:ln>
            <a:noFill/>
          </a:ln>
        </p:spPr>
      </p:pic>
      <p:pic>
        <p:nvPicPr>
          <p:cNvPr id="542" name="Google Shape;542;p40"/>
          <p:cNvPicPr preferRelativeResize="0"/>
          <p:nvPr/>
        </p:nvPicPr>
        <p:blipFill>
          <a:blip r:embed="rId3">
            <a:alphaModFix amt="20000"/>
          </a:blip>
          <a:stretch>
            <a:fillRect/>
          </a:stretch>
        </p:blipFill>
        <p:spPr>
          <a:xfrm>
            <a:off x="7590475" y="2779225"/>
            <a:ext cx="1147125" cy="1147125"/>
          </a:xfrm>
          <a:prstGeom prst="rect">
            <a:avLst/>
          </a:prstGeom>
          <a:noFill/>
          <a:ln>
            <a:noFill/>
          </a:ln>
        </p:spPr>
      </p:pic>
      <p:pic>
        <p:nvPicPr>
          <p:cNvPr id="543" name="Google Shape;543;p40"/>
          <p:cNvPicPr preferRelativeResize="0"/>
          <p:nvPr/>
        </p:nvPicPr>
        <p:blipFill>
          <a:blip r:embed="rId3">
            <a:alphaModFix/>
          </a:blip>
          <a:stretch>
            <a:fillRect/>
          </a:stretch>
        </p:blipFill>
        <p:spPr>
          <a:xfrm>
            <a:off x="8857100" y="2779213"/>
            <a:ext cx="1147125" cy="1147125"/>
          </a:xfrm>
          <a:prstGeom prst="rect">
            <a:avLst/>
          </a:prstGeom>
          <a:noFill/>
          <a:ln>
            <a:noFill/>
          </a:ln>
        </p:spPr>
      </p:pic>
      <p:pic>
        <p:nvPicPr>
          <p:cNvPr id="544" name="Google Shape;544;p40"/>
          <p:cNvPicPr preferRelativeResize="0"/>
          <p:nvPr/>
        </p:nvPicPr>
        <p:blipFill>
          <a:blip r:embed="rId3">
            <a:alphaModFix amt="20000"/>
          </a:blip>
          <a:stretch>
            <a:fillRect/>
          </a:stretch>
        </p:blipFill>
        <p:spPr>
          <a:xfrm>
            <a:off x="10123725" y="2779213"/>
            <a:ext cx="1147125" cy="1147125"/>
          </a:xfrm>
          <a:prstGeom prst="rect">
            <a:avLst/>
          </a:prstGeom>
          <a:noFill/>
          <a:ln>
            <a:noFill/>
          </a:ln>
        </p:spPr>
      </p:pic>
      <p:sp>
        <p:nvSpPr>
          <p:cNvPr id="545" name="Google Shape;545;p40"/>
          <p:cNvSpPr txBox="1"/>
          <p:nvPr/>
        </p:nvSpPr>
        <p:spPr>
          <a:xfrm>
            <a:off x="11390350" y="2899800"/>
            <a:ext cx="710100" cy="4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latin typeface="Calibri"/>
                <a:ea typeface="Calibri"/>
                <a:cs typeface="Calibri"/>
                <a:sym typeface="Calibri"/>
              </a:rPr>
              <a:t>...</a:t>
            </a:r>
            <a:endParaRPr sz="3000" b="1">
              <a:latin typeface="Calibri"/>
              <a:ea typeface="Calibri"/>
              <a:cs typeface="Calibri"/>
              <a:sym typeface="Calibri"/>
            </a:endParaRPr>
          </a:p>
        </p:txBody>
      </p:sp>
      <p:graphicFrame>
        <p:nvGraphicFramePr>
          <p:cNvPr id="546" name="Google Shape;546;p40"/>
          <p:cNvGraphicFramePr/>
          <p:nvPr/>
        </p:nvGraphicFramePr>
        <p:xfrm>
          <a:off x="1374625" y="4934713"/>
          <a:ext cx="3000000" cy="3000000"/>
        </p:xfrm>
        <a:graphic>
          <a:graphicData uri="http://schemas.openxmlformats.org/drawingml/2006/table">
            <a:tbl>
              <a:tblPr>
                <a:noFill/>
                <a:tableStyleId>{1FE453AD-C6BE-4F5E-A2CF-F139F821D80E}</a:tableStyleId>
              </a:tblPr>
              <a:tblGrid>
                <a:gridCol w="4297600">
                  <a:extLst>
                    <a:ext uri="{9D8B030D-6E8A-4147-A177-3AD203B41FA5}">
                      <a16:colId xmlns:a16="http://schemas.microsoft.com/office/drawing/2014/main" val="20000"/>
                    </a:ext>
                  </a:extLst>
                </a:gridCol>
                <a:gridCol w="3067700">
                  <a:extLst>
                    <a:ext uri="{9D8B030D-6E8A-4147-A177-3AD203B41FA5}">
                      <a16:colId xmlns:a16="http://schemas.microsoft.com/office/drawing/2014/main" val="20001"/>
                    </a:ext>
                  </a:extLst>
                </a:gridCol>
                <a:gridCol w="2921700">
                  <a:extLst>
                    <a:ext uri="{9D8B030D-6E8A-4147-A177-3AD203B41FA5}">
                      <a16:colId xmlns:a16="http://schemas.microsoft.com/office/drawing/2014/main" val="20002"/>
                    </a:ext>
                  </a:extLst>
                </a:gridCol>
              </a:tblGrid>
              <a:tr h="680975">
                <a:tc>
                  <a:txBody>
                    <a:bodyPr/>
                    <a:lstStyle/>
                    <a:p>
                      <a:pPr marL="0" lvl="0" indent="0" algn="ctr" rtl="0">
                        <a:spcBef>
                          <a:spcPts val="0"/>
                        </a:spcBef>
                        <a:spcAft>
                          <a:spcPts val="0"/>
                        </a:spcAft>
                        <a:buNone/>
                      </a:pPr>
                      <a:r>
                        <a:rPr lang="en-US" sz="2100" b="1"/>
                        <a:t>Datos de entrenamiento</a:t>
                      </a:r>
                      <a:endParaRPr sz="2100" b="1"/>
                    </a:p>
                  </a:txBody>
                  <a:tcPr marL="91425" marR="91425" marT="91425" marB="91425"/>
                </a:tc>
                <a:tc>
                  <a:txBody>
                    <a:bodyPr/>
                    <a:lstStyle/>
                    <a:p>
                      <a:pPr marL="0" lvl="0" indent="0" algn="l" rtl="0">
                        <a:spcBef>
                          <a:spcPts val="0"/>
                        </a:spcBef>
                        <a:spcAft>
                          <a:spcPts val="0"/>
                        </a:spcAft>
                        <a:buNone/>
                      </a:pPr>
                      <a:r>
                        <a:rPr lang="en-US" sz="2100">
                          <a:solidFill>
                            <a:srgbClr val="212121"/>
                          </a:solidFill>
                          <a:highlight>
                            <a:srgbClr val="FFFFFF"/>
                          </a:highlight>
                          <a:latin typeface="Courier New"/>
                          <a:ea typeface="Courier New"/>
                          <a:cs typeface="Courier New"/>
                          <a:sym typeface="Courier New"/>
                        </a:rPr>
                        <a:t>(1444, 256, 256)</a:t>
                      </a:r>
                      <a:endParaRPr sz="2100"/>
                    </a:p>
                  </a:txBody>
                  <a:tcPr marL="91425" marR="91425" marT="91425" marB="91425"/>
                </a:tc>
                <a:tc>
                  <a:txBody>
                    <a:bodyPr/>
                    <a:lstStyle/>
                    <a:p>
                      <a:pPr marL="0" lvl="0" indent="0" algn="l" rtl="0">
                        <a:spcBef>
                          <a:spcPts val="0"/>
                        </a:spcBef>
                        <a:spcAft>
                          <a:spcPts val="0"/>
                        </a:spcAft>
                        <a:buNone/>
                      </a:pPr>
                      <a:r>
                        <a:rPr lang="en-US" sz="2100">
                          <a:solidFill>
                            <a:srgbClr val="212121"/>
                          </a:solidFill>
                          <a:highlight>
                            <a:srgbClr val="FFFFFF"/>
                          </a:highlight>
                          <a:latin typeface="Courier New"/>
                          <a:ea typeface="Courier New"/>
                          <a:cs typeface="Courier New"/>
                          <a:sym typeface="Courier New"/>
                        </a:rPr>
                        <a:t>(1444, 256, 256)</a:t>
                      </a:r>
                      <a:endParaRPr sz="2100">
                        <a:solidFill>
                          <a:schemeClr val="dk1"/>
                        </a:solidFill>
                      </a:endParaRPr>
                    </a:p>
                    <a:p>
                      <a:pPr marL="0" lvl="0" indent="0" algn="l" rtl="0">
                        <a:spcBef>
                          <a:spcPts val="0"/>
                        </a:spcBef>
                        <a:spcAft>
                          <a:spcPts val="0"/>
                        </a:spcAft>
                        <a:buNone/>
                      </a:pPr>
                      <a:endParaRPr sz="2100">
                        <a:solidFill>
                          <a:srgbClr val="212121"/>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0"/>
                  </a:ext>
                </a:extLst>
              </a:tr>
              <a:tr h="680975">
                <a:tc>
                  <a:txBody>
                    <a:bodyPr/>
                    <a:lstStyle/>
                    <a:p>
                      <a:pPr marL="0" lvl="0" indent="0" algn="ctr" rtl="0">
                        <a:spcBef>
                          <a:spcPts val="0"/>
                        </a:spcBef>
                        <a:spcAft>
                          <a:spcPts val="0"/>
                        </a:spcAft>
                        <a:buNone/>
                      </a:pPr>
                      <a:r>
                        <a:rPr lang="en-US" sz="2100" b="1"/>
                        <a:t>Datos de test</a:t>
                      </a:r>
                      <a:endParaRPr sz="2100" b="1"/>
                    </a:p>
                  </a:txBody>
                  <a:tcPr marL="91425" marR="91425" marT="91425" marB="91425"/>
                </a:tc>
                <a:tc>
                  <a:txBody>
                    <a:bodyPr/>
                    <a:lstStyle/>
                    <a:p>
                      <a:pPr marL="0" lvl="0" indent="0" algn="l" rtl="0">
                        <a:spcBef>
                          <a:spcPts val="0"/>
                        </a:spcBef>
                        <a:spcAft>
                          <a:spcPts val="0"/>
                        </a:spcAft>
                        <a:buNone/>
                      </a:pPr>
                      <a:r>
                        <a:rPr lang="en-US" sz="2100">
                          <a:solidFill>
                            <a:srgbClr val="212121"/>
                          </a:solidFill>
                          <a:highlight>
                            <a:srgbClr val="FFFFFF"/>
                          </a:highlight>
                          <a:latin typeface="Courier New"/>
                          <a:ea typeface="Courier New"/>
                          <a:cs typeface="Courier New"/>
                          <a:sym typeface="Courier New"/>
                        </a:rPr>
                        <a:t>(935, 256, 256)</a:t>
                      </a:r>
                      <a:endParaRPr sz="2100"/>
                    </a:p>
                  </a:txBody>
                  <a:tcPr marL="91425" marR="91425" marT="91425" marB="91425"/>
                </a:tc>
                <a:tc>
                  <a:txBody>
                    <a:bodyPr/>
                    <a:lstStyle/>
                    <a:p>
                      <a:pPr marL="0" lvl="0" indent="0" algn="l" rtl="0">
                        <a:spcBef>
                          <a:spcPts val="0"/>
                        </a:spcBef>
                        <a:spcAft>
                          <a:spcPts val="0"/>
                        </a:spcAft>
                        <a:buNone/>
                      </a:pPr>
                      <a:r>
                        <a:rPr lang="en-US" sz="2100">
                          <a:solidFill>
                            <a:srgbClr val="212121"/>
                          </a:solidFill>
                          <a:highlight>
                            <a:srgbClr val="FFFFFF"/>
                          </a:highlight>
                          <a:latin typeface="Courier New"/>
                          <a:ea typeface="Courier New"/>
                          <a:cs typeface="Courier New"/>
                          <a:sym typeface="Courier New"/>
                        </a:rPr>
                        <a:t>(935, 256, 256)</a:t>
                      </a:r>
                      <a:endParaRPr sz="2100">
                        <a:solidFill>
                          <a:srgbClr val="212121"/>
                        </a:solidFill>
                        <a:highlight>
                          <a:srgbClr val="FFFFFF"/>
                        </a:highlight>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1"/>
                  </a:ext>
                </a:extLst>
              </a:tr>
            </a:tbl>
          </a:graphicData>
        </a:graphic>
      </p:graphicFrame>
      <p:sp>
        <p:nvSpPr>
          <p:cNvPr id="547" name="Google Shape;547;p40"/>
          <p:cNvSpPr txBox="1"/>
          <p:nvPr/>
        </p:nvSpPr>
        <p:spPr>
          <a:xfrm>
            <a:off x="5824513" y="5330750"/>
            <a:ext cx="29154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Solo hay imagenes con hígados</a:t>
            </a:r>
            <a:endParaRPr>
              <a:latin typeface="Calibri"/>
              <a:ea typeface="Calibri"/>
              <a:cs typeface="Calibri"/>
              <a:sym typeface="Calibri"/>
            </a:endParaRPr>
          </a:p>
        </p:txBody>
      </p:sp>
      <p:sp>
        <p:nvSpPr>
          <p:cNvPr id="548" name="Google Shape;548;p40"/>
          <p:cNvSpPr/>
          <p:nvPr/>
        </p:nvSpPr>
        <p:spPr>
          <a:xfrm>
            <a:off x="2994825" y="2833575"/>
            <a:ext cx="957000" cy="106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3173388" y="325339"/>
            <a:ext cx="5932200" cy="711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Font typeface="Calibri"/>
              <a:buNone/>
            </a:pPr>
            <a:r>
              <a:rPr lang="en-US">
                <a:solidFill>
                  <a:srgbClr val="3F3F3F"/>
                </a:solidFill>
              </a:rPr>
              <a:t>Preprocesamiento de datos</a:t>
            </a:r>
            <a:endParaRPr>
              <a:solidFill>
                <a:srgbClr val="3F3F3F"/>
              </a:solidFill>
            </a:endParaRPr>
          </a:p>
        </p:txBody>
      </p:sp>
      <p:sp>
        <p:nvSpPr>
          <p:cNvPr id="2" name="Marcador de fecha 1">
            <a:extLst>
              <a:ext uri="{FF2B5EF4-FFF2-40B4-BE49-F238E27FC236}">
                <a16:creationId xmlns:a16="http://schemas.microsoft.com/office/drawing/2014/main" id="{1AB1F76F-5C34-4B5C-8362-D3CAB83DAFAD}"/>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977F5C1E-A406-4520-9A17-D6AF10DD2508}"/>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1"/>
          <p:cNvSpPr/>
          <p:nvPr/>
        </p:nvSpPr>
        <p:spPr>
          <a:xfrm>
            <a:off x="5943600" y="4998516"/>
            <a:ext cx="316435" cy="316435"/>
          </a:xfrm>
          <a:prstGeom prst="ellipse">
            <a:avLst/>
          </a:prstGeom>
          <a:solidFill>
            <a:srgbClr val="BFE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59" name="Google Shape;559;p41"/>
          <p:cNvSpPr/>
          <p:nvPr/>
        </p:nvSpPr>
        <p:spPr>
          <a:xfrm>
            <a:off x="6046450" y="4595582"/>
            <a:ext cx="244272" cy="244272"/>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60" name="Google Shape;560;p41"/>
          <p:cNvSpPr/>
          <p:nvPr/>
        </p:nvSpPr>
        <p:spPr>
          <a:xfrm>
            <a:off x="6075970" y="2668974"/>
            <a:ext cx="522516" cy="5225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61" name="Google Shape;561;p41"/>
          <p:cNvSpPr/>
          <p:nvPr/>
        </p:nvSpPr>
        <p:spPr>
          <a:xfrm>
            <a:off x="4013631" y="2128796"/>
            <a:ext cx="8180122" cy="3469666"/>
          </a:xfrm>
          <a:prstGeom prst="rect">
            <a:avLst/>
          </a:prstGeom>
          <a:gradFill>
            <a:gsLst>
              <a:gs pos="0">
                <a:srgbClr val="BFBFBF"/>
              </a:gs>
              <a:gs pos="5000">
                <a:srgbClr val="BFBFBF"/>
              </a:gs>
              <a:gs pos="37000">
                <a:srgbClr val="BFBFBF">
                  <a:alpha val="30980"/>
                </a:srgbClr>
              </a:gs>
              <a:gs pos="100000">
                <a:srgbClr val="FFFFFF">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562" name="Google Shape;562;p41"/>
          <p:cNvGrpSpPr/>
          <p:nvPr/>
        </p:nvGrpSpPr>
        <p:grpSpPr>
          <a:xfrm>
            <a:off x="-1157842" y="-271874"/>
            <a:ext cx="14350208" cy="7650861"/>
            <a:chOff x="839437" y="814650"/>
            <a:chExt cx="10286951" cy="5484523"/>
          </a:xfrm>
        </p:grpSpPr>
        <p:grpSp>
          <p:nvGrpSpPr>
            <p:cNvPr id="563" name="Google Shape;563;p41"/>
            <p:cNvGrpSpPr/>
            <p:nvPr/>
          </p:nvGrpSpPr>
          <p:grpSpPr>
            <a:xfrm>
              <a:off x="6020987" y="814650"/>
              <a:ext cx="5105400" cy="5161568"/>
              <a:chOff x="2700338" y="1588"/>
              <a:chExt cx="6781800" cy="6856413"/>
            </a:xfrm>
          </p:grpSpPr>
          <p:sp>
            <p:nvSpPr>
              <p:cNvPr id="564" name="Google Shape;564;p4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5" name="Google Shape;565;p4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6" name="Google Shape;566;p4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67" name="Google Shape;567;p41"/>
            <p:cNvGrpSpPr/>
            <p:nvPr/>
          </p:nvGrpSpPr>
          <p:grpSpPr>
            <a:xfrm rot="10646173">
              <a:off x="952324" y="1026002"/>
              <a:ext cx="5105400" cy="5161568"/>
              <a:chOff x="2700338" y="1588"/>
              <a:chExt cx="6781800" cy="6856413"/>
            </a:xfrm>
          </p:grpSpPr>
          <p:sp>
            <p:nvSpPr>
              <p:cNvPr id="568" name="Google Shape;568;p4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9" name="Google Shape;569;p4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0" name="Google Shape;570;p4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571" name="Google Shape;571;p4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572" name="Google Shape;572;p41"/>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573" name="Google Shape;573;p41"/>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24</a:t>
            </a:fld>
            <a:endParaRPr>
              <a:solidFill>
                <a:schemeClr val="lt1"/>
              </a:solidFill>
            </a:endParaRPr>
          </a:p>
        </p:txBody>
      </p:sp>
      <p:grpSp>
        <p:nvGrpSpPr>
          <p:cNvPr id="574" name="Google Shape;574;p41"/>
          <p:cNvGrpSpPr/>
          <p:nvPr/>
        </p:nvGrpSpPr>
        <p:grpSpPr>
          <a:xfrm>
            <a:off x="990600" y="929402"/>
            <a:ext cx="5562600" cy="5623798"/>
            <a:chOff x="2700338" y="1588"/>
            <a:chExt cx="6781800" cy="6856413"/>
          </a:xfrm>
        </p:grpSpPr>
        <p:sp>
          <p:nvSpPr>
            <p:cNvPr id="575" name="Google Shape;575;p4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6" name="Google Shape;576;p4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7" name="Google Shape;577;p4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78" name="Google Shape;578;p41"/>
          <p:cNvSpPr/>
          <p:nvPr/>
        </p:nvSpPr>
        <p:spPr>
          <a:xfrm>
            <a:off x="2248015" y="1637647"/>
            <a:ext cx="319316" cy="3193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79" name="Google Shape;579;p41"/>
          <p:cNvSpPr/>
          <p:nvPr/>
        </p:nvSpPr>
        <p:spPr>
          <a:xfrm>
            <a:off x="1656490" y="2892175"/>
            <a:ext cx="432690" cy="43269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80" name="Google Shape;580;p41"/>
          <p:cNvSpPr/>
          <p:nvPr/>
        </p:nvSpPr>
        <p:spPr>
          <a:xfrm>
            <a:off x="995431" y="3402721"/>
            <a:ext cx="294368" cy="294368"/>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81" name="Google Shape;581;p41"/>
          <p:cNvSpPr/>
          <p:nvPr/>
        </p:nvSpPr>
        <p:spPr>
          <a:xfrm>
            <a:off x="4694159" y="5805452"/>
            <a:ext cx="328392" cy="328392"/>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82" name="Google Shape;582;p41"/>
          <p:cNvSpPr/>
          <p:nvPr/>
        </p:nvSpPr>
        <p:spPr>
          <a:xfrm>
            <a:off x="2254027" y="2141539"/>
            <a:ext cx="3458248" cy="345824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583" name="Google Shape;583;p41"/>
          <p:cNvSpPr txBox="1"/>
          <p:nvPr/>
        </p:nvSpPr>
        <p:spPr>
          <a:xfrm>
            <a:off x="6229555" y="2826229"/>
            <a:ext cx="6116030"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Calibri"/>
                <a:ea typeface="Calibri"/>
                <a:cs typeface="Calibri"/>
                <a:sym typeface="Calibri"/>
              </a:rPr>
              <a:t>Modelo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2"/>
          <p:cNvSpPr txBox="1">
            <a:spLocks noGrp="1"/>
          </p:cNvSpPr>
          <p:nvPr>
            <p:ph type="title"/>
          </p:nvPr>
        </p:nvSpPr>
        <p:spPr>
          <a:xfrm>
            <a:off x="609600" y="274641"/>
            <a:ext cx="10972801" cy="71108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3199"/>
              <a:buFont typeface="Calibri"/>
              <a:buNone/>
            </a:pPr>
            <a:r>
              <a:rPr lang="en-US" sz="3150"/>
              <a:t>U-Net </a:t>
            </a:r>
            <a:r>
              <a:rPr lang="en-US" sz="3150">
                <a:highlight>
                  <a:srgbClr val="FFFFFF"/>
                </a:highlight>
              </a:rPr>
              <a:t>red totalmente convolucional de extremo a extremo (FCN)</a:t>
            </a:r>
            <a:endParaRPr sz="3150"/>
          </a:p>
        </p:txBody>
      </p:sp>
      <p:sp>
        <p:nvSpPr>
          <p:cNvPr id="589" name="Google Shape;589;p4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88888"/>
                </a:solidFill>
              </a:rPr>
              <a:t>31/03/2020</a:t>
            </a:r>
            <a:endParaRPr>
              <a:solidFill>
                <a:srgbClr val="888888"/>
              </a:solidFill>
            </a:endParaRPr>
          </a:p>
        </p:txBody>
      </p:sp>
      <p:sp>
        <p:nvSpPr>
          <p:cNvPr id="590" name="Google Shape;590;p42"/>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888888"/>
                </a:solidFill>
              </a:rPr>
              <a:t>UNIVERSIDAD INDUSTRIAL DE SANTANDER</a:t>
            </a:r>
            <a:endParaRPr/>
          </a:p>
        </p:txBody>
      </p:sp>
      <p:sp>
        <p:nvSpPr>
          <p:cNvPr id="591" name="Google Shape;591;p42"/>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888888"/>
                </a:solidFill>
              </a:rPr>
              <a:t>25</a:t>
            </a:fld>
            <a:endParaRPr>
              <a:solidFill>
                <a:srgbClr val="888888"/>
              </a:solidFill>
            </a:endParaRPr>
          </a:p>
        </p:txBody>
      </p:sp>
      <p:sp>
        <p:nvSpPr>
          <p:cNvPr id="592" name="Google Shape;592;p42"/>
          <p:cNvSpPr txBox="1"/>
          <p:nvPr/>
        </p:nvSpPr>
        <p:spPr>
          <a:xfrm>
            <a:off x="3240250" y="6066375"/>
            <a:ext cx="5711400" cy="3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a:ea typeface="Calibri"/>
                <a:cs typeface="Calibri"/>
                <a:sym typeface="Calibri"/>
              </a:rPr>
              <a:t>Fuente:</a:t>
            </a:r>
            <a:r>
              <a:rPr lang="en-US">
                <a:latin typeface="Calibri"/>
                <a:ea typeface="Calibri"/>
                <a:cs typeface="Calibri"/>
                <a:sym typeface="Calibri"/>
              </a:rPr>
              <a:t> </a:t>
            </a:r>
            <a:r>
              <a:rPr lang="en-US" u="sng">
                <a:solidFill>
                  <a:schemeClr val="hlink"/>
                </a:solidFill>
                <a:latin typeface="Calibri"/>
                <a:ea typeface="Calibri"/>
                <a:cs typeface="Calibri"/>
                <a:sym typeface="Calibri"/>
                <a:hlinkClick r:id="rId3"/>
              </a:rPr>
              <a:t>U-Net: Convolutional Networks for Biomedical Image Segmentation</a:t>
            </a:r>
            <a:endParaRPr>
              <a:latin typeface="Calibri"/>
              <a:ea typeface="Calibri"/>
              <a:cs typeface="Calibri"/>
              <a:sym typeface="Calibri"/>
            </a:endParaRPr>
          </a:p>
        </p:txBody>
      </p:sp>
      <p:pic>
        <p:nvPicPr>
          <p:cNvPr id="593" name="Google Shape;593;p42"/>
          <p:cNvPicPr preferRelativeResize="0"/>
          <p:nvPr/>
        </p:nvPicPr>
        <p:blipFill>
          <a:blip r:embed="rId4">
            <a:alphaModFix/>
          </a:blip>
          <a:stretch>
            <a:fillRect/>
          </a:stretch>
        </p:blipFill>
        <p:spPr>
          <a:xfrm>
            <a:off x="2203875" y="791601"/>
            <a:ext cx="7784150" cy="5274786"/>
          </a:xfrm>
          <a:prstGeom prst="rect">
            <a:avLst/>
          </a:prstGeom>
          <a:noFill/>
          <a:ln>
            <a:noFill/>
          </a:ln>
        </p:spPr>
      </p:pic>
      <p:sp>
        <p:nvSpPr>
          <p:cNvPr id="594" name="Google Shape;594;p42"/>
          <p:cNvSpPr/>
          <p:nvPr/>
        </p:nvSpPr>
        <p:spPr>
          <a:xfrm rot="3913275">
            <a:off x="-121659" y="2507821"/>
            <a:ext cx="3327008" cy="247747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t>Contraccion</a:t>
            </a:r>
            <a:endParaRPr sz="3000"/>
          </a:p>
          <a:p>
            <a:pPr marL="0" lvl="0" indent="0" algn="ctr" rtl="0">
              <a:spcBef>
                <a:spcPts val="0"/>
              </a:spcBef>
              <a:spcAft>
                <a:spcPts val="0"/>
              </a:spcAft>
              <a:buNone/>
            </a:pPr>
            <a:r>
              <a:rPr lang="en-US" sz="3000"/>
              <a:t>(Codificación)</a:t>
            </a:r>
            <a:endParaRPr sz="3000"/>
          </a:p>
        </p:txBody>
      </p:sp>
      <p:sp>
        <p:nvSpPr>
          <p:cNvPr id="595" name="Google Shape;595;p42"/>
          <p:cNvSpPr txBox="1"/>
          <p:nvPr/>
        </p:nvSpPr>
        <p:spPr>
          <a:xfrm>
            <a:off x="800600" y="5340825"/>
            <a:ext cx="1888200" cy="72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Objetivo:</a:t>
            </a:r>
            <a:endParaRPr b="1">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Contexto de la image</a:t>
            </a:r>
            <a:endParaRPr>
              <a:latin typeface="Calibri"/>
              <a:ea typeface="Calibri"/>
              <a:cs typeface="Calibri"/>
              <a:sym typeface="Calibri"/>
            </a:endParaRPr>
          </a:p>
        </p:txBody>
      </p:sp>
      <p:sp>
        <p:nvSpPr>
          <p:cNvPr id="596" name="Google Shape;596;p42"/>
          <p:cNvSpPr/>
          <p:nvPr/>
        </p:nvSpPr>
        <p:spPr>
          <a:xfrm rot="-4089498">
            <a:off x="9154532" y="1935205"/>
            <a:ext cx="3327030" cy="2477418"/>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Expansión simetrica</a:t>
            </a:r>
            <a:endParaRPr sz="2300"/>
          </a:p>
          <a:p>
            <a:pPr marL="0" lvl="0" indent="0" algn="ctr" rtl="0">
              <a:spcBef>
                <a:spcPts val="0"/>
              </a:spcBef>
              <a:spcAft>
                <a:spcPts val="0"/>
              </a:spcAft>
              <a:buNone/>
            </a:pPr>
            <a:r>
              <a:rPr lang="en-US" sz="2300"/>
              <a:t>(Decodificación)</a:t>
            </a:r>
            <a:endParaRPr sz="2300"/>
          </a:p>
        </p:txBody>
      </p:sp>
      <p:sp>
        <p:nvSpPr>
          <p:cNvPr id="597" name="Google Shape;597;p42"/>
          <p:cNvSpPr txBox="1"/>
          <p:nvPr/>
        </p:nvSpPr>
        <p:spPr>
          <a:xfrm>
            <a:off x="10303800" y="985725"/>
            <a:ext cx="1888200" cy="72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Objetivo:</a:t>
            </a:r>
            <a:endParaRPr b="1">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Localizacion precisa</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3"/>
          <p:cNvSpPr txBox="1">
            <a:spLocks noGrp="1"/>
          </p:cNvSpPr>
          <p:nvPr>
            <p:ph type="title"/>
          </p:nvPr>
        </p:nvSpPr>
        <p:spPr>
          <a:xfrm>
            <a:off x="609600" y="274641"/>
            <a:ext cx="10972800" cy="711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Convolución transpuesta</a:t>
            </a:r>
            <a:endParaRPr/>
          </a:p>
        </p:txBody>
      </p:sp>
      <p:sp>
        <p:nvSpPr>
          <p:cNvPr id="604" name="Google Shape;604;p43"/>
          <p:cNvSpPr txBox="1">
            <a:spLocks noGrp="1"/>
          </p:cNvSpPr>
          <p:nvPr>
            <p:ph type="body" idx="1"/>
          </p:nvPr>
        </p:nvSpPr>
        <p:spPr>
          <a:xfrm>
            <a:off x="609600" y="1138426"/>
            <a:ext cx="10972800" cy="2214300"/>
          </a:xfrm>
          <a:prstGeom prst="rect">
            <a:avLst/>
          </a:prstGeom>
        </p:spPr>
        <p:txBody>
          <a:bodyPr spcFirstLastPara="1" wrap="square" lIns="91425" tIns="45700" rIns="91425" bIns="45700" anchor="t" anchorCtr="0">
            <a:noAutofit/>
          </a:bodyPr>
          <a:lstStyle/>
          <a:p>
            <a:pPr marL="457200" lvl="0" indent="-355600" algn="just" rtl="0">
              <a:spcBef>
                <a:spcPts val="360"/>
              </a:spcBef>
              <a:spcAft>
                <a:spcPts val="0"/>
              </a:spcAft>
              <a:buSzPts val="2000"/>
              <a:buFont typeface="Calibri"/>
              <a:buChar char="•"/>
            </a:pPr>
            <a:r>
              <a:rPr lang="en-US" sz="2000">
                <a:highlight>
                  <a:srgbClr val="FFFFFF"/>
                </a:highlight>
              </a:rPr>
              <a:t>La convolución transpuesta (a veces también llamada deconvolución o convolución fraccionadamente estriada) es una técnica para realizar el muestreo de una imagen con parámetros que se pueden aprender.</a:t>
            </a:r>
            <a:endParaRPr sz="2000">
              <a:highlight>
                <a:srgbClr val="FFFFFF"/>
              </a:highlight>
            </a:endParaRPr>
          </a:p>
          <a:p>
            <a:pPr marL="457200" lvl="0" indent="-355600" algn="just" rtl="0">
              <a:spcBef>
                <a:spcPts val="0"/>
              </a:spcBef>
              <a:spcAft>
                <a:spcPts val="0"/>
              </a:spcAft>
              <a:buSzPts val="2000"/>
              <a:buFont typeface="Calibri"/>
              <a:buChar char="•"/>
            </a:pPr>
            <a:r>
              <a:rPr lang="en-US" sz="2000">
                <a:highlight>
                  <a:srgbClr val="FFFFFF"/>
                </a:highlight>
              </a:rPr>
              <a:t> La convolución transpuesta es exactamente el proceso opuesto de una convolución normal, es decir, el volumen de entrada es una imagen de baja resolución y el volumen de salida es una imagen de alta resolución.</a:t>
            </a:r>
            <a:endParaRPr sz="2000">
              <a:highlight>
                <a:srgbClr val="FFFFFF"/>
              </a:highlight>
            </a:endParaRPr>
          </a:p>
        </p:txBody>
      </p:sp>
      <p:sp>
        <p:nvSpPr>
          <p:cNvPr id="605" name="Google Shape;605;p43"/>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pic>
        <p:nvPicPr>
          <p:cNvPr id="606" name="Google Shape;606;p43"/>
          <p:cNvPicPr preferRelativeResize="0"/>
          <p:nvPr/>
        </p:nvPicPr>
        <p:blipFill>
          <a:blip r:embed="rId3">
            <a:alphaModFix/>
          </a:blip>
          <a:stretch>
            <a:fillRect/>
          </a:stretch>
        </p:blipFill>
        <p:spPr>
          <a:xfrm>
            <a:off x="3358700" y="3352801"/>
            <a:ext cx="5474496" cy="3200475"/>
          </a:xfrm>
          <a:prstGeom prst="rect">
            <a:avLst/>
          </a:prstGeom>
          <a:noFill/>
          <a:ln>
            <a:noFill/>
          </a:ln>
        </p:spPr>
      </p:pic>
      <p:sp>
        <p:nvSpPr>
          <p:cNvPr id="2" name="Marcador de fecha 1">
            <a:extLst>
              <a:ext uri="{FF2B5EF4-FFF2-40B4-BE49-F238E27FC236}">
                <a16:creationId xmlns:a16="http://schemas.microsoft.com/office/drawing/2014/main" id="{5C720F3B-8ADC-41AF-A368-52B32EBDB0CD}"/>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07F3B226-71DE-4BE3-B4CB-90EEF4F0D22D}"/>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4"/>
          <p:cNvSpPr txBox="1">
            <a:spLocks noGrp="1"/>
          </p:cNvSpPr>
          <p:nvPr>
            <p:ph type="title"/>
          </p:nvPr>
        </p:nvSpPr>
        <p:spPr>
          <a:xfrm>
            <a:off x="609600" y="274641"/>
            <a:ext cx="10972800" cy="711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Matriz de convolución</a:t>
            </a:r>
            <a:endParaRPr/>
          </a:p>
        </p:txBody>
      </p:sp>
      <p:sp>
        <p:nvSpPr>
          <p:cNvPr id="613" name="Google Shape;613;p44"/>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614" name="Google Shape;614;p44"/>
          <p:cNvPicPr preferRelativeResize="0"/>
          <p:nvPr/>
        </p:nvPicPr>
        <p:blipFill>
          <a:blip r:embed="rId3">
            <a:alphaModFix/>
          </a:blip>
          <a:stretch>
            <a:fillRect/>
          </a:stretch>
        </p:blipFill>
        <p:spPr>
          <a:xfrm>
            <a:off x="273250" y="1276341"/>
            <a:ext cx="1847850" cy="2076450"/>
          </a:xfrm>
          <a:prstGeom prst="rect">
            <a:avLst/>
          </a:prstGeom>
          <a:noFill/>
          <a:ln>
            <a:noFill/>
          </a:ln>
        </p:spPr>
      </p:pic>
      <p:pic>
        <p:nvPicPr>
          <p:cNvPr id="615" name="Google Shape;615;p44"/>
          <p:cNvPicPr preferRelativeResize="0"/>
          <p:nvPr/>
        </p:nvPicPr>
        <p:blipFill>
          <a:blip r:embed="rId4">
            <a:alphaModFix/>
          </a:blip>
          <a:stretch>
            <a:fillRect/>
          </a:stretch>
        </p:blipFill>
        <p:spPr>
          <a:xfrm>
            <a:off x="10699800" y="1533516"/>
            <a:ext cx="1323975" cy="1562100"/>
          </a:xfrm>
          <a:prstGeom prst="rect">
            <a:avLst/>
          </a:prstGeom>
          <a:noFill/>
          <a:ln>
            <a:noFill/>
          </a:ln>
        </p:spPr>
      </p:pic>
      <p:pic>
        <p:nvPicPr>
          <p:cNvPr id="616" name="Google Shape;616;p44"/>
          <p:cNvPicPr preferRelativeResize="0"/>
          <p:nvPr/>
        </p:nvPicPr>
        <p:blipFill>
          <a:blip r:embed="rId5">
            <a:alphaModFix/>
          </a:blip>
          <a:stretch>
            <a:fillRect/>
          </a:stretch>
        </p:blipFill>
        <p:spPr>
          <a:xfrm>
            <a:off x="2710225" y="2047116"/>
            <a:ext cx="7400448" cy="4859628"/>
          </a:xfrm>
          <a:prstGeom prst="rect">
            <a:avLst/>
          </a:prstGeom>
          <a:noFill/>
          <a:ln>
            <a:noFill/>
          </a:ln>
        </p:spPr>
      </p:pic>
      <p:sp>
        <p:nvSpPr>
          <p:cNvPr id="617" name="Google Shape;617;p44"/>
          <p:cNvSpPr txBox="1"/>
          <p:nvPr/>
        </p:nvSpPr>
        <p:spPr>
          <a:xfrm>
            <a:off x="3957700" y="5045325"/>
            <a:ext cx="26736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latin typeface="Calibri"/>
                <a:ea typeface="Calibri"/>
                <a:cs typeface="Calibri"/>
                <a:sym typeface="Calibri"/>
              </a:rPr>
              <a:t>Matriz de convolución (4,16)</a:t>
            </a:r>
            <a:endParaRPr sz="1600" b="1">
              <a:latin typeface="Calibri"/>
              <a:ea typeface="Calibri"/>
              <a:cs typeface="Calibri"/>
              <a:sym typeface="Calibri"/>
            </a:endParaRPr>
          </a:p>
        </p:txBody>
      </p:sp>
      <p:sp>
        <p:nvSpPr>
          <p:cNvPr id="618" name="Google Shape;618;p44"/>
          <p:cNvSpPr txBox="1"/>
          <p:nvPr/>
        </p:nvSpPr>
        <p:spPr>
          <a:xfrm>
            <a:off x="7055725" y="1436400"/>
            <a:ext cx="26736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latin typeface="Calibri"/>
                <a:ea typeface="Calibri"/>
                <a:cs typeface="Calibri"/>
                <a:sym typeface="Calibri"/>
              </a:rPr>
              <a:t>Input (4, 4)</a:t>
            </a:r>
            <a:endParaRPr sz="1600" b="1">
              <a:latin typeface="Calibri"/>
              <a:ea typeface="Calibri"/>
              <a:cs typeface="Calibri"/>
              <a:sym typeface="Calibri"/>
            </a:endParaRPr>
          </a:p>
          <a:p>
            <a:pPr marL="0" lvl="0" indent="0" algn="ctr" rtl="0">
              <a:spcBef>
                <a:spcPts val="0"/>
              </a:spcBef>
              <a:spcAft>
                <a:spcPts val="0"/>
              </a:spcAft>
              <a:buNone/>
            </a:pPr>
            <a:r>
              <a:rPr lang="en-US" sz="1600" b="1">
                <a:latin typeface="Calibri"/>
                <a:ea typeface="Calibri"/>
                <a:cs typeface="Calibri"/>
                <a:sym typeface="Calibri"/>
              </a:rPr>
              <a:t>inputVectorizado (16,1)</a:t>
            </a:r>
            <a:endParaRPr sz="1600" b="1">
              <a:latin typeface="Calibri"/>
              <a:ea typeface="Calibri"/>
              <a:cs typeface="Calibri"/>
              <a:sym typeface="Calibri"/>
            </a:endParaRPr>
          </a:p>
        </p:txBody>
      </p:sp>
      <p:sp>
        <p:nvSpPr>
          <p:cNvPr id="619" name="Google Shape;619;p44"/>
          <p:cNvSpPr txBox="1"/>
          <p:nvPr/>
        </p:nvSpPr>
        <p:spPr>
          <a:xfrm>
            <a:off x="8369900" y="5334900"/>
            <a:ext cx="3000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dk1"/>
                </a:solidFill>
                <a:latin typeface="Calibri"/>
                <a:ea typeface="Calibri"/>
                <a:cs typeface="Calibri"/>
                <a:sym typeface="Calibri"/>
              </a:rPr>
              <a:t>output vectorizado (4, 1)</a:t>
            </a:r>
            <a:endParaRPr sz="1600" b="1">
              <a:solidFill>
                <a:schemeClr val="dk1"/>
              </a:solidFill>
              <a:latin typeface="Calibri"/>
              <a:ea typeface="Calibri"/>
              <a:cs typeface="Calibri"/>
              <a:sym typeface="Calibri"/>
            </a:endParaRPr>
          </a:p>
        </p:txBody>
      </p:sp>
      <p:sp>
        <p:nvSpPr>
          <p:cNvPr id="620" name="Google Shape;620;p44"/>
          <p:cNvSpPr txBox="1"/>
          <p:nvPr/>
        </p:nvSpPr>
        <p:spPr>
          <a:xfrm>
            <a:off x="9967513" y="3095625"/>
            <a:ext cx="3000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dk1"/>
                </a:solidFill>
                <a:latin typeface="Calibri"/>
                <a:ea typeface="Calibri"/>
                <a:cs typeface="Calibri"/>
                <a:sym typeface="Calibri"/>
              </a:rPr>
              <a:t>output (2, 2)</a:t>
            </a:r>
            <a:endParaRPr sz="1600" b="1">
              <a:solidFill>
                <a:schemeClr val="dk1"/>
              </a:solidFill>
              <a:latin typeface="Calibri"/>
              <a:ea typeface="Calibri"/>
              <a:cs typeface="Calibri"/>
              <a:sym typeface="Calibri"/>
            </a:endParaRPr>
          </a:p>
        </p:txBody>
      </p:sp>
      <p:sp>
        <p:nvSpPr>
          <p:cNvPr id="621" name="Google Shape;621;p44"/>
          <p:cNvSpPr/>
          <p:nvPr/>
        </p:nvSpPr>
        <p:spPr>
          <a:xfrm>
            <a:off x="483374" y="1533525"/>
            <a:ext cx="1537075" cy="513600"/>
          </a:xfrm>
          <a:prstGeom prst="flowChartProcess">
            <a:avLst/>
          </a:prstGeom>
          <a:noFill/>
          <a:ln w="1143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2930500" y="3670700"/>
            <a:ext cx="888875" cy="303625"/>
          </a:xfrm>
          <a:prstGeom prst="flowChartProcess">
            <a:avLst/>
          </a:prstGeom>
          <a:noFill/>
          <a:ln w="1143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483387" y="2057775"/>
            <a:ext cx="1537075" cy="513600"/>
          </a:xfrm>
          <a:prstGeom prst="flowChartProcess">
            <a:avLst/>
          </a:prstGeom>
          <a:noFill/>
          <a:ln w="1143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4078555" y="3670700"/>
            <a:ext cx="888875" cy="303625"/>
          </a:xfrm>
          <a:prstGeom prst="flowChartProcess">
            <a:avLst/>
          </a:prstGeom>
          <a:noFill/>
          <a:ln w="1143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txBox="1"/>
          <p:nvPr/>
        </p:nvSpPr>
        <p:spPr>
          <a:xfrm>
            <a:off x="-302825" y="3246450"/>
            <a:ext cx="3000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dk1"/>
                </a:solidFill>
                <a:latin typeface="Calibri"/>
                <a:ea typeface="Calibri"/>
                <a:cs typeface="Calibri"/>
                <a:sym typeface="Calibri"/>
              </a:rPr>
              <a:t>kernel (3, 3)</a:t>
            </a:r>
            <a:endParaRPr sz="1800" b="1">
              <a:solidFill>
                <a:schemeClr val="dk1"/>
              </a:solidFill>
              <a:latin typeface="Calibri"/>
              <a:ea typeface="Calibri"/>
              <a:cs typeface="Calibri"/>
              <a:sym typeface="Calibri"/>
            </a:endParaRPr>
          </a:p>
        </p:txBody>
      </p:sp>
      <p:sp>
        <p:nvSpPr>
          <p:cNvPr id="2" name="Marcador de fecha 1">
            <a:extLst>
              <a:ext uri="{FF2B5EF4-FFF2-40B4-BE49-F238E27FC236}">
                <a16:creationId xmlns:a16="http://schemas.microsoft.com/office/drawing/2014/main" id="{72E6E935-4FE3-4A8A-BD9A-1D2BC228BEA0}"/>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3032D71E-A42D-42E4-94EA-DE4C49EC5A43}"/>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5"/>
          <p:cNvSpPr txBox="1">
            <a:spLocks noGrp="1"/>
          </p:cNvSpPr>
          <p:nvPr>
            <p:ph type="title"/>
          </p:nvPr>
        </p:nvSpPr>
        <p:spPr>
          <a:xfrm>
            <a:off x="609600" y="274641"/>
            <a:ext cx="10972800" cy="711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Matriz de convolución transpuesta</a:t>
            </a:r>
            <a:endParaRPr/>
          </a:p>
        </p:txBody>
      </p:sp>
      <p:sp>
        <p:nvSpPr>
          <p:cNvPr id="632" name="Google Shape;632;p45"/>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pic>
        <p:nvPicPr>
          <p:cNvPr id="633" name="Google Shape;633;p45"/>
          <p:cNvPicPr preferRelativeResize="0"/>
          <p:nvPr/>
        </p:nvPicPr>
        <p:blipFill>
          <a:blip r:embed="rId3">
            <a:alphaModFix/>
          </a:blip>
          <a:stretch>
            <a:fillRect/>
          </a:stretch>
        </p:blipFill>
        <p:spPr>
          <a:xfrm>
            <a:off x="937900" y="985641"/>
            <a:ext cx="4450368" cy="5567557"/>
          </a:xfrm>
          <a:prstGeom prst="rect">
            <a:avLst/>
          </a:prstGeom>
          <a:noFill/>
          <a:ln>
            <a:noFill/>
          </a:ln>
        </p:spPr>
      </p:pic>
      <p:sp>
        <p:nvSpPr>
          <p:cNvPr id="634" name="Google Shape;634;p45"/>
          <p:cNvSpPr txBox="1"/>
          <p:nvPr/>
        </p:nvSpPr>
        <p:spPr>
          <a:xfrm>
            <a:off x="609600" y="6356350"/>
            <a:ext cx="26736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Matriz de convolución transpuesta (16,4)</a:t>
            </a:r>
            <a:endParaRPr b="1">
              <a:latin typeface="Calibri"/>
              <a:ea typeface="Calibri"/>
              <a:cs typeface="Calibri"/>
              <a:sym typeface="Calibri"/>
            </a:endParaRPr>
          </a:p>
        </p:txBody>
      </p:sp>
      <p:sp>
        <p:nvSpPr>
          <p:cNvPr id="635" name="Google Shape;635;p45"/>
          <p:cNvSpPr txBox="1"/>
          <p:nvPr/>
        </p:nvSpPr>
        <p:spPr>
          <a:xfrm>
            <a:off x="2176575" y="2554225"/>
            <a:ext cx="26736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latin typeface="Calibri"/>
                <a:ea typeface="Calibri"/>
                <a:cs typeface="Calibri"/>
                <a:sym typeface="Calibri"/>
              </a:rPr>
              <a:t>Input (2, 2)</a:t>
            </a:r>
            <a:endParaRPr sz="1600" b="1">
              <a:latin typeface="Calibri"/>
              <a:ea typeface="Calibri"/>
              <a:cs typeface="Calibri"/>
              <a:sym typeface="Calibri"/>
            </a:endParaRPr>
          </a:p>
          <a:p>
            <a:pPr marL="0" lvl="0" indent="0" algn="ctr" rtl="0">
              <a:spcBef>
                <a:spcPts val="0"/>
              </a:spcBef>
              <a:spcAft>
                <a:spcPts val="0"/>
              </a:spcAft>
              <a:buNone/>
            </a:pPr>
            <a:r>
              <a:rPr lang="en-US" sz="1600" b="1">
                <a:latin typeface="Calibri"/>
                <a:ea typeface="Calibri"/>
                <a:cs typeface="Calibri"/>
                <a:sym typeface="Calibri"/>
              </a:rPr>
              <a:t>inputVectorizado (4,1)</a:t>
            </a:r>
            <a:endParaRPr sz="1600" b="1">
              <a:latin typeface="Calibri"/>
              <a:ea typeface="Calibri"/>
              <a:cs typeface="Calibri"/>
              <a:sym typeface="Calibri"/>
            </a:endParaRPr>
          </a:p>
        </p:txBody>
      </p:sp>
      <p:sp>
        <p:nvSpPr>
          <p:cNvPr id="636" name="Google Shape;636;p45"/>
          <p:cNvSpPr txBox="1"/>
          <p:nvPr/>
        </p:nvSpPr>
        <p:spPr>
          <a:xfrm>
            <a:off x="3656925" y="6356350"/>
            <a:ext cx="3000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dk1"/>
                </a:solidFill>
                <a:latin typeface="Calibri"/>
                <a:ea typeface="Calibri"/>
                <a:cs typeface="Calibri"/>
                <a:sym typeface="Calibri"/>
              </a:rPr>
              <a:t>output (16, 1)</a:t>
            </a:r>
            <a:endParaRPr sz="1600" b="1">
              <a:solidFill>
                <a:schemeClr val="dk1"/>
              </a:solidFill>
              <a:latin typeface="Calibri"/>
              <a:ea typeface="Calibri"/>
              <a:cs typeface="Calibri"/>
              <a:sym typeface="Calibri"/>
            </a:endParaRPr>
          </a:p>
        </p:txBody>
      </p:sp>
      <p:pic>
        <p:nvPicPr>
          <p:cNvPr id="637" name="Google Shape;637;p45"/>
          <p:cNvPicPr preferRelativeResize="0"/>
          <p:nvPr/>
        </p:nvPicPr>
        <p:blipFill>
          <a:blip r:embed="rId4">
            <a:alphaModFix/>
          </a:blip>
          <a:stretch>
            <a:fillRect/>
          </a:stretch>
        </p:blipFill>
        <p:spPr>
          <a:xfrm>
            <a:off x="7984768" y="985641"/>
            <a:ext cx="2362200" cy="2600325"/>
          </a:xfrm>
          <a:prstGeom prst="rect">
            <a:avLst/>
          </a:prstGeom>
          <a:noFill/>
          <a:ln>
            <a:noFill/>
          </a:ln>
        </p:spPr>
      </p:pic>
      <p:sp>
        <p:nvSpPr>
          <p:cNvPr id="638" name="Google Shape;638;p45"/>
          <p:cNvSpPr txBox="1"/>
          <p:nvPr/>
        </p:nvSpPr>
        <p:spPr>
          <a:xfrm>
            <a:off x="6488975" y="3869050"/>
            <a:ext cx="5353800" cy="2411700"/>
          </a:xfrm>
          <a:prstGeom prst="rect">
            <a:avLst/>
          </a:prstGeom>
          <a:noFill/>
          <a:ln>
            <a:noFill/>
          </a:ln>
        </p:spPr>
        <p:txBody>
          <a:bodyPr spcFirstLastPara="1" wrap="square" lIns="91425" tIns="91425" rIns="91425" bIns="91425" anchor="t" anchorCtr="0">
            <a:noAutofit/>
          </a:bodyPr>
          <a:lstStyle/>
          <a:p>
            <a:pPr marL="457200" lvl="0" indent="-355600" algn="just" rtl="0">
              <a:spcBef>
                <a:spcPts val="0"/>
              </a:spcBef>
              <a:spcAft>
                <a:spcPts val="0"/>
              </a:spcAft>
              <a:buClr>
                <a:schemeClr val="dk1"/>
              </a:buClr>
              <a:buSzPts val="2000"/>
              <a:buFont typeface="Calibri"/>
              <a:buChar char="●"/>
            </a:pPr>
            <a:r>
              <a:rPr lang="en-US" sz="2000">
                <a:solidFill>
                  <a:schemeClr val="dk1"/>
                </a:solidFill>
                <a:highlight>
                  <a:srgbClr val="FFFFFF"/>
                </a:highlight>
                <a:latin typeface="Calibri"/>
                <a:ea typeface="Calibri"/>
                <a:cs typeface="Calibri"/>
                <a:sym typeface="Calibri"/>
              </a:rPr>
              <a:t>Acabamos de muestrear una matriz más pequeña (2x2) en una más grande (4x4). </a:t>
            </a:r>
            <a:endParaRPr sz="2000">
              <a:solidFill>
                <a:schemeClr val="dk1"/>
              </a:solidFill>
              <a:highlight>
                <a:srgbClr val="FFFFFF"/>
              </a:highlight>
              <a:latin typeface="Calibri"/>
              <a:ea typeface="Calibri"/>
              <a:cs typeface="Calibri"/>
              <a:sym typeface="Calibri"/>
            </a:endParaRPr>
          </a:p>
          <a:p>
            <a:pPr marL="457200" lvl="0" indent="-355600" algn="just" rtl="0">
              <a:spcBef>
                <a:spcPts val="0"/>
              </a:spcBef>
              <a:spcAft>
                <a:spcPts val="0"/>
              </a:spcAft>
              <a:buClr>
                <a:schemeClr val="dk1"/>
              </a:buClr>
              <a:buSzPts val="2000"/>
              <a:buFont typeface="Calibri"/>
              <a:buChar char="●"/>
            </a:pPr>
            <a:r>
              <a:rPr lang="en-US" sz="2000">
                <a:solidFill>
                  <a:schemeClr val="dk1"/>
                </a:solidFill>
                <a:highlight>
                  <a:srgbClr val="FFFFFF"/>
                </a:highlight>
                <a:latin typeface="Calibri"/>
                <a:ea typeface="Calibri"/>
                <a:cs typeface="Calibri"/>
                <a:sym typeface="Calibri"/>
              </a:rPr>
              <a:t>Los pesos en la convolución transpuesta se pueden aprender. Por lo tanto, no necesitamos un método de interpolación predefinido.</a:t>
            </a:r>
            <a:endParaRPr sz="2000">
              <a:solidFill>
                <a:schemeClr val="dk1"/>
              </a:solidFill>
              <a:highlight>
                <a:srgbClr val="FFFFFF"/>
              </a:highlight>
              <a:latin typeface="Calibri"/>
              <a:ea typeface="Calibri"/>
              <a:cs typeface="Calibri"/>
              <a:sym typeface="Calibri"/>
            </a:endParaRPr>
          </a:p>
        </p:txBody>
      </p:sp>
      <p:sp>
        <p:nvSpPr>
          <p:cNvPr id="639" name="Google Shape;639;p45"/>
          <p:cNvSpPr txBox="1"/>
          <p:nvPr/>
        </p:nvSpPr>
        <p:spPr>
          <a:xfrm>
            <a:off x="7665875" y="3425175"/>
            <a:ext cx="30000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chemeClr val="dk1"/>
                </a:solidFill>
                <a:latin typeface="Calibri"/>
                <a:ea typeface="Calibri"/>
                <a:cs typeface="Calibri"/>
                <a:sym typeface="Calibri"/>
              </a:rPr>
              <a:t>output (4, 4)</a:t>
            </a:r>
            <a:endParaRPr sz="1600" b="1">
              <a:solidFill>
                <a:schemeClr val="dk1"/>
              </a:solidFill>
              <a:latin typeface="Calibri"/>
              <a:ea typeface="Calibri"/>
              <a:cs typeface="Calibri"/>
              <a:sym typeface="Calibri"/>
            </a:endParaRPr>
          </a:p>
        </p:txBody>
      </p:sp>
      <p:sp>
        <p:nvSpPr>
          <p:cNvPr id="2" name="Marcador de fecha 1">
            <a:extLst>
              <a:ext uri="{FF2B5EF4-FFF2-40B4-BE49-F238E27FC236}">
                <a16:creationId xmlns:a16="http://schemas.microsoft.com/office/drawing/2014/main" id="{BCBC03CB-97F6-4A3D-AEA5-3C75BA03BE22}"/>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E97C7E6A-64C3-4BDF-93C8-3D201065E49B}"/>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6"/>
          <p:cNvSpPr txBox="1">
            <a:spLocks noGrp="1"/>
          </p:cNvSpPr>
          <p:nvPr>
            <p:ph type="title"/>
          </p:nvPr>
        </p:nvSpPr>
        <p:spPr>
          <a:xfrm>
            <a:off x="609600" y="274641"/>
            <a:ext cx="10972800" cy="711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Resumen</a:t>
            </a:r>
            <a:endParaRPr/>
          </a:p>
        </p:txBody>
      </p:sp>
      <p:sp>
        <p:nvSpPr>
          <p:cNvPr id="646" name="Google Shape;646;p46"/>
          <p:cNvSpPr txBox="1">
            <a:spLocks noGrp="1"/>
          </p:cNvSpPr>
          <p:nvPr>
            <p:ph type="body" idx="1"/>
          </p:nvPr>
        </p:nvSpPr>
        <p:spPr>
          <a:xfrm>
            <a:off x="609600" y="1674625"/>
            <a:ext cx="10972800" cy="4451700"/>
          </a:xfrm>
          <a:prstGeom prst="rect">
            <a:avLst/>
          </a:prstGeom>
        </p:spPr>
        <p:txBody>
          <a:bodyPr spcFirstLastPara="1" wrap="square" lIns="91425" tIns="45700" rIns="91425" bIns="45700" anchor="t" anchorCtr="0">
            <a:noAutofit/>
          </a:bodyPr>
          <a:lstStyle/>
          <a:p>
            <a:pPr marL="749300" lvl="0" indent="-355600" algn="just" rtl="0">
              <a:lnSpc>
                <a:spcPct val="158000"/>
              </a:lnSpc>
              <a:spcBef>
                <a:spcPts val="1700"/>
              </a:spcBef>
              <a:spcAft>
                <a:spcPts val="0"/>
              </a:spcAft>
              <a:buSzPts val="2000"/>
              <a:buFont typeface="Calibri"/>
              <a:buChar char="●"/>
            </a:pPr>
            <a:r>
              <a:rPr lang="en-US" sz="2000">
                <a:highlight>
                  <a:srgbClr val="FFFFFF"/>
                </a:highlight>
              </a:rPr>
              <a:t>En la segmentación semántica, no sólo es importante saber “QUÉ” está presente en la imagen, sino que también es importante saber “DÓNDE” está presente. Por lo tanto, necesitamos una forma de aumentar la muestra de la imagen de baja resolución a alta resolución que nos ayudará a restaurar la información de "DÓNDE".</a:t>
            </a:r>
            <a:endParaRPr sz="2000">
              <a:highlight>
                <a:srgbClr val="FFFFFF"/>
              </a:highlight>
            </a:endParaRPr>
          </a:p>
          <a:p>
            <a:pPr marL="749300" lvl="0" indent="-355600" algn="just" rtl="0">
              <a:lnSpc>
                <a:spcPct val="158000"/>
              </a:lnSpc>
              <a:spcBef>
                <a:spcPts val="0"/>
              </a:spcBef>
              <a:spcAft>
                <a:spcPts val="0"/>
              </a:spcAft>
              <a:buSzPts val="2000"/>
              <a:buFont typeface="Calibri"/>
              <a:buChar char="●"/>
            </a:pPr>
            <a:r>
              <a:rPr lang="en-US" sz="2000">
                <a:highlight>
                  <a:srgbClr val="FFFFFF"/>
                </a:highlight>
              </a:rPr>
              <a:t>La convolución transpuesta es la opción más preferida para realizar el muestreo, que básicamente aprende los parámetros a través de la propagación inversa para convertir una imagen de baja resolución en una imagen de alta resolución.</a:t>
            </a:r>
            <a:endParaRPr sz="2000"/>
          </a:p>
        </p:txBody>
      </p:sp>
      <p:sp>
        <p:nvSpPr>
          <p:cNvPr id="647" name="Google Shape;647;p46"/>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2" name="Marcador de fecha 1">
            <a:extLst>
              <a:ext uri="{FF2B5EF4-FFF2-40B4-BE49-F238E27FC236}">
                <a16:creationId xmlns:a16="http://schemas.microsoft.com/office/drawing/2014/main" id="{764D1A15-4F89-4205-B4FA-B04137EFA7D7}"/>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E65D4B4B-4DF0-493F-8DEF-1A73040A593D}"/>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274641"/>
            <a:ext cx="10972800" cy="711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3199"/>
              <a:buFont typeface="Calibri"/>
              <a:buNone/>
            </a:pPr>
            <a:r>
              <a:rPr lang="en-US"/>
              <a:t>Introducción</a:t>
            </a:r>
            <a:endParaRPr/>
          </a:p>
        </p:txBody>
      </p:sp>
      <p:sp>
        <p:nvSpPr>
          <p:cNvPr id="163" name="Google Shape;163;p20"/>
          <p:cNvSpPr txBox="1">
            <a:spLocks noGrp="1"/>
          </p:cNvSpPr>
          <p:nvPr>
            <p:ph type="body" idx="1"/>
          </p:nvPr>
        </p:nvSpPr>
        <p:spPr>
          <a:xfrm>
            <a:off x="609600" y="1211347"/>
            <a:ext cx="10972800" cy="18624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3599"/>
              <a:buNone/>
            </a:pPr>
            <a:r>
              <a:rPr lang="en-US" sz="3000"/>
              <a:t>La segmentación es una técnica de procesamiento de imágenes, en la que se extrae información de una imagen más compleja, la segmentación de órganos le da la posibilidad al doctor de obtener un mejor diagnóstico de la enfermedad.</a:t>
            </a:r>
            <a:endParaRPr sz="3000">
              <a:latin typeface="Calibri"/>
              <a:ea typeface="Calibri"/>
              <a:cs typeface="Calibri"/>
              <a:sym typeface="Calibri"/>
            </a:endParaRPr>
          </a:p>
        </p:txBody>
      </p:sp>
      <p:sp>
        <p:nvSpPr>
          <p:cNvPr id="164" name="Google Shape;164;p2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88888"/>
                </a:solidFill>
              </a:rPr>
              <a:t>31/03/2020</a:t>
            </a:r>
            <a:endParaRPr>
              <a:solidFill>
                <a:srgbClr val="888888"/>
              </a:solidFill>
            </a:endParaRPr>
          </a:p>
        </p:txBody>
      </p:sp>
      <p:sp>
        <p:nvSpPr>
          <p:cNvPr id="165" name="Google Shape;165;p20"/>
          <p:cNvSpPr txBox="1">
            <a:spLocks noGrp="1"/>
          </p:cNvSpPr>
          <p:nvPr>
            <p:ph type="ftr" idx="11"/>
          </p:nvPr>
        </p:nvSpPr>
        <p:spPr>
          <a:xfrm>
            <a:off x="4165601" y="6356353"/>
            <a:ext cx="3860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888888"/>
                </a:solidFill>
              </a:rPr>
              <a:t>UNIVERSIDAD INDUSTRIAL DE SANTANDER</a:t>
            </a:r>
            <a:endParaRPr/>
          </a:p>
        </p:txBody>
      </p:sp>
      <p:sp>
        <p:nvSpPr>
          <p:cNvPr id="166" name="Google Shape;166;p20"/>
          <p:cNvSpPr txBox="1">
            <a:spLocks noGrp="1"/>
          </p:cNvSpPr>
          <p:nvPr>
            <p:ph type="sldNum" idx="12"/>
          </p:nvPr>
        </p:nvSpPr>
        <p:spPr>
          <a:xfrm>
            <a:off x="8737602" y="6356353"/>
            <a:ext cx="2844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888888"/>
                </a:solidFill>
              </a:rPr>
              <a:t>3</a:t>
            </a:fld>
            <a:endParaRPr>
              <a:solidFill>
                <a:srgbClr val="888888"/>
              </a:solidFill>
            </a:endParaRPr>
          </a:p>
        </p:txBody>
      </p:sp>
      <p:pic>
        <p:nvPicPr>
          <p:cNvPr id="167" name="Google Shape;167;p20"/>
          <p:cNvPicPr preferRelativeResize="0"/>
          <p:nvPr/>
        </p:nvPicPr>
        <p:blipFill>
          <a:blip r:embed="rId3">
            <a:alphaModFix/>
          </a:blip>
          <a:stretch>
            <a:fillRect/>
          </a:stretch>
        </p:blipFill>
        <p:spPr>
          <a:xfrm>
            <a:off x="3735538" y="3352801"/>
            <a:ext cx="4720825" cy="2769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652"/>
        <p:cNvGrpSpPr/>
        <p:nvPr/>
      </p:nvGrpSpPr>
      <p:grpSpPr>
        <a:xfrm>
          <a:off x="0" y="0"/>
          <a:ext cx="0" cy="0"/>
          <a:chOff x="0" y="0"/>
          <a:chExt cx="0" cy="0"/>
        </a:xfrm>
      </p:grpSpPr>
      <p:sp>
        <p:nvSpPr>
          <p:cNvPr id="653" name="Google Shape;653;p47"/>
          <p:cNvSpPr txBox="1">
            <a:spLocks noGrp="1"/>
          </p:cNvSpPr>
          <p:nvPr>
            <p:ph type="title"/>
          </p:nvPr>
        </p:nvSpPr>
        <p:spPr>
          <a:xfrm>
            <a:off x="609600" y="274641"/>
            <a:ext cx="10972800" cy="711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Metrica</a:t>
            </a:r>
            <a:endParaRPr/>
          </a:p>
        </p:txBody>
      </p:sp>
      <p:sp>
        <p:nvSpPr>
          <p:cNvPr id="654" name="Google Shape;654;p47"/>
          <p:cNvSpPr txBox="1">
            <a:spLocks noGrp="1"/>
          </p:cNvSpPr>
          <p:nvPr>
            <p:ph type="body" idx="1"/>
          </p:nvPr>
        </p:nvSpPr>
        <p:spPr>
          <a:xfrm>
            <a:off x="609600" y="1138425"/>
            <a:ext cx="5486400" cy="4987800"/>
          </a:xfrm>
          <a:prstGeom prst="rect">
            <a:avLst/>
          </a:prstGeom>
        </p:spPr>
        <p:txBody>
          <a:bodyPr spcFirstLastPara="1" wrap="square" lIns="91425" tIns="45700" rIns="91425" bIns="45700" anchor="t" anchorCtr="0">
            <a:noAutofit/>
          </a:bodyPr>
          <a:lstStyle/>
          <a:p>
            <a:pPr marL="0" lvl="0" indent="0" algn="ctr" rtl="0">
              <a:lnSpc>
                <a:spcPct val="130000"/>
              </a:lnSpc>
              <a:spcBef>
                <a:spcPts val="0"/>
              </a:spcBef>
              <a:spcAft>
                <a:spcPts val="0"/>
              </a:spcAft>
              <a:buNone/>
            </a:pPr>
            <a:r>
              <a:rPr lang="en-US" sz="2000" b="1"/>
              <a:t>Coeficiente de Sørensen-Dic</a:t>
            </a:r>
            <a:endParaRPr sz="2000" b="1"/>
          </a:p>
          <a:p>
            <a:pPr marL="0" lvl="0" indent="0" algn="l" rtl="0">
              <a:lnSpc>
                <a:spcPct val="130000"/>
              </a:lnSpc>
              <a:spcBef>
                <a:spcPts val="600"/>
              </a:spcBef>
              <a:spcAft>
                <a:spcPts val="600"/>
              </a:spcAft>
              <a:buNone/>
            </a:pPr>
            <a:r>
              <a:rPr lang="en-US" sz="2000">
                <a:solidFill>
                  <a:srgbClr val="222222"/>
                </a:solidFill>
                <a:highlight>
                  <a:srgbClr val="FFFFFF"/>
                </a:highlight>
              </a:rPr>
              <a:t>Es una estadística utilizada para medir la similitud de dos muestras.</a:t>
            </a:r>
            <a:endParaRPr sz="2000"/>
          </a:p>
        </p:txBody>
      </p:sp>
      <p:sp>
        <p:nvSpPr>
          <p:cNvPr id="655" name="Google Shape;655;p47"/>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pic>
        <p:nvPicPr>
          <p:cNvPr id="656" name="Google Shape;656;p47"/>
          <p:cNvPicPr preferRelativeResize="0"/>
          <p:nvPr/>
        </p:nvPicPr>
        <p:blipFill>
          <a:blip r:embed="rId3">
            <a:alphaModFix/>
          </a:blip>
          <a:stretch>
            <a:fillRect/>
          </a:stretch>
        </p:blipFill>
        <p:spPr>
          <a:xfrm>
            <a:off x="1208348" y="2868552"/>
            <a:ext cx="4288899" cy="1527550"/>
          </a:xfrm>
          <a:prstGeom prst="rect">
            <a:avLst/>
          </a:prstGeom>
          <a:noFill/>
          <a:ln>
            <a:noFill/>
          </a:ln>
        </p:spPr>
      </p:pic>
      <p:graphicFrame>
        <p:nvGraphicFramePr>
          <p:cNvPr id="657" name="Google Shape;657;p47"/>
          <p:cNvGraphicFramePr/>
          <p:nvPr/>
        </p:nvGraphicFramePr>
        <p:xfrm>
          <a:off x="7603075" y="1138425"/>
          <a:ext cx="3000000" cy="3000000"/>
        </p:xfrm>
        <a:graphic>
          <a:graphicData uri="http://schemas.openxmlformats.org/drawingml/2006/table">
            <a:tbl>
              <a:tblPr>
                <a:noFill/>
                <a:tableStyleId>{1FE453AD-C6BE-4F5E-A2CF-F139F821D80E}</a:tableStyleId>
              </a:tblPr>
              <a:tblGrid>
                <a:gridCol w="689000">
                  <a:extLst>
                    <a:ext uri="{9D8B030D-6E8A-4147-A177-3AD203B41FA5}">
                      <a16:colId xmlns:a16="http://schemas.microsoft.com/office/drawing/2014/main" val="20000"/>
                    </a:ext>
                  </a:extLst>
                </a:gridCol>
                <a:gridCol w="689000">
                  <a:extLst>
                    <a:ext uri="{9D8B030D-6E8A-4147-A177-3AD203B41FA5}">
                      <a16:colId xmlns:a16="http://schemas.microsoft.com/office/drawing/2014/main" val="20001"/>
                    </a:ext>
                  </a:extLst>
                </a:gridCol>
                <a:gridCol w="689000">
                  <a:extLst>
                    <a:ext uri="{9D8B030D-6E8A-4147-A177-3AD203B41FA5}">
                      <a16:colId xmlns:a16="http://schemas.microsoft.com/office/drawing/2014/main" val="20002"/>
                    </a:ext>
                  </a:extLst>
                </a:gridCol>
                <a:gridCol w="689000">
                  <a:extLst>
                    <a:ext uri="{9D8B030D-6E8A-4147-A177-3AD203B41FA5}">
                      <a16:colId xmlns:a16="http://schemas.microsoft.com/office/drawing/2014/main" val="20003"/>
                    </a:ext>
                  </a:extLst>
                </a:gridCol>
                <a:gridCol w="6890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b="1"/>
                        <a:t>0</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1</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1</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0</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658" name="Google Shape;658;p47"/>
          <p:cNvGraphicFramePr/>
          <p:nvPr/>
        </p:nvGraphicFramePr>
        <p:xfrm>
          <a:off x="7603075" y="2037875"/>
          <a:ext cx="3000000" cy="3000000"/>
        </p:xfrm>
        <a:graphic>
          <a:graphicData uri="http://schemas.openxmlformats.org/drawingml/2006/table">
            <a:tbl>
              <a:tblPr>
                <a:noFill/>
                <a:tableStyleId>{1FE453AD-C6BE-4F5E-A2CF-F139F821D80E}</a:tableStyleId>
              </a:tblPr>
              <a:tblGrid>
                <a:gridCol w="689000">
                  <a:extLst>
                    <a:ext uri="{9D8B030D-6E8A-4147-A177-3AD203B41FA5}">
                      <a16:colId xmlns:a16="http://schemas.microsoft.com/office/drawing/2014/main" val="20000"/>
                    </a:ext>
                  </a:extLst>
                </a:gridCol>
                <a:gridCol w="689000">
                  <a:extLst>
                    <a:ext uri="{9D8B030D-6E8A-4147-A177-3AD203B41FA5}">
                      <a16:colId xmlns:a16="http://schemas.microsoft.com/office/drawing/2014/main" val="20001"/>
                    </a:ext>
                  </a:extLst>
                </a:gridCol>
                <a:gridCol w="689000">
                  <a:extLst>
                    <a:ext uri="{9D8B030D-6E8A-4147-A177-3AD203B41FA5}">
                      <a16:colId xmlns:a16="http://schemas.microsoft.com/office/drawing/2014/main" val="20002"/>
                    </a:ext>
                  </a:extLst>
                </a:gridCol>
                <a:gridCol w="689000">
                  <a:extLst>
                    <a:ext uri="{9D8B030D-6E8A-4147-A177-3AD203B41FA5}">
                      <a16:colId xmlns:a16="http://schemas.microsoft.com/office/drawing/2014/main" val="20003"/>
                    </a:ext>
                  </a:extLst>
                </a:gridCol>
                <a:gridCol w="6890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b="1"/>
                        <a:t>0</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1</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1</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0</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659" name="Google Shape;659;p47"/>
          <p:cNvGraphicFramePr/>
          <p:nvPr/>
        </p:nvGraphicFramePr>
        <p:xfrm>
          <a:off x="609600" y="4995225"/>
          <a:ext cx="3000000" cy="3000000"/>
        </p:xfrm>
        <a:graphic>
          <a:graphicData uri="http://schemas.openxmlformats.org/drawingml/2006/table">
            <a:tbl>
              <a:tblPr>
                <a:noFill/>
                <a:tableStyleId>{1FE453AD-C6BE-4F5E-A2CF-F139F821D80E}</a:tableStyleId>
              </a:tblPr>
              <a:tblGrid>
                <a:gridCol w="2579725">
                  <a:extLst>
                    <a:ext uri="{9D8B030D-6E8A-4147-A177-3AD203B41FA5}">
                      <a16:colId xmlns:a16="http://schemas.microsoft.com/office/drawing/2014/main" val="20000"/>
                    </a:ext>
                  </a:extLst>
                </a:gridCol>
                <a:gridCol w="25797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1800" b="1"/>
                        <a:t>X</a:t>
                      </a:r>
                      <a:endParaRPr sz="1800" b="1"/>
                    </a:p>
                  </a:txBody>
                  <a:tcPr marL="91425" marR="91425" marT="91425" marB="91425"/>
                </a:tc>
                <a:tc>
                  <a:txBody>
                    <a:bodyPr/>
                    <a:lstStyle/>
                    <a:p>
                      <a:pPr marL="0" lvl="0" indent="0" algn="ctr" rtl="0">
                        <a:spcBef>
                          <a:spcPts val="0"/>
                        </a:spcBef>
                        <a:spcAft>
                          <a:spcPts val="0"/>
                        </a:spcAft>
                        <a:buNone/>
                      </a:pPr>
                      <a:r>
                        <a:rPr lang="en-US" sz="1800" b="1"/>
                        <a:t>Mascara real</a:t>
                      </a:r>
                      <a:endParaRPr sz="18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1800" b="1"/>
                        <a:t>Y</a:t>
                      </a:r>
                      <a:endParaRPr sz="1800" b="1"/>
                    </a:p>
                  </a:txBody>
                  <a:tcPr marL="91425" marR="91425" marT="91425" marB="91425"/>
                </a:tc>
                <a:tc>
                  <a:txBody>
                    <a:bodyPr/>
                    <a:lstStyle/>
                    <a:p>
                      <a:pPr marL="0" lvl="0" indent="0" algn="ctr" rtl="0">
                        <a:spcBef>
                          <a:spcPts val="0"/>
                        </a:spcBef>
                        <a:spcAft>
                          <a:spcPts val="0"/>
                        </a:spcAft>
                        <a:buNone/>
                      </a:pPr>
                      <a:r>
                        <a:rPr lang="en-US" sz="1800" b="1"/>
                        <a:t>Mascara predicha</a:t>
                      </a:r>
                      <a:endParaRPr sz="1800" b="1"/>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60" name="Google Shape;660;p47"/>
          <p:cNvGraphicFramePr/>
          <p:nvPr/>
        </p:nvGraphicFramePr>
        <p:xfrm>
          <a:off x="7603075" y="3036525"/>
          <a:ext cx="3000000" cy="3000000"/>
        </p:xfrm>
        <a:graphic>
          <a:graphicData uri="http://schemas.openxmlformats.org/drawingml/2006/table">
            <a:tbl>
              <a:tblPr>
                <a:noFill/>
                <a:tableStyleId>{1FE453AD-C6BE-4F5E-A2CF-F139F821D80E}</a:tableStyleId>
              </a:tblPr>
              <a:tblGrid>
                <a:gridCol w="689000">
                  <a:extLst>
                    <a:ext uri="{9D8B030D-6E8A-4147-A177-3AD203B41FA5}">
                      <a16:colId xmlns:a16="http://schemas.microsoft.com/office/drawing/2014/main" val="20000"/>
                    </a:ext>
                  </a:extLst>
                </a:gridCol>
                <a:gridCol w="689000">
                  <a:extLst>
                    <a:ext uri="{9D8B030D-6E8A-4147-A177-3AD203B41FA5}">
                      <a16:colId xmlns:a16="http://schemas.microsoft.com/office/drawing/2014/main" val="20001"/>
                    </a:ext>
                  </a:extLst>
                </a:gridCol>
                <a:gridCol w="689000">
                  <a:extLst>
                    <a:ext uri="{9D8B030D-6E8A-4147-A177-3AD203B41FA5}">
                      <a16:colId xmlns:a16="http://schemas.microsoft.com/office/drawing/2014/main" val="20002"/>
                    </a:ext>
                  </a:extLst>
                </a:gridCol>
                <a:gridCol w="689000">
                  <a:extLst>
                    <a:ext uri="{9D8B030D-6E8A-4147-A177-3AD203B41FA5}">
                      <a16:colId xmlns:a16="http://schemas.microsoft.com/office/drawing/2014/main" val="20003"/>
                    </a:ext>
                  </a:extLst>
                </a:gridCol>
                <a:gridCol w="6890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b="1"/>
                        <a:t>0</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1</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1</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0</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61" name="Google Shape;661;p47"/>
          <p:cNvSpPr txBox="1"/>
          <p:nvPr/>
        </p:nvSpPr>
        <p:spPr>
          <a:xfrm>
            <a:off x="9202375" y="1490675"/>
            <a:ext cx="4677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x</a:t>
            </a:r>
            <a:endParaRPr sz="2400" b="1">
              <a:latin typeface="Calibri"/>
              <a:ea typeface="Calibri"/>
              <a:cs typeface="Calibri"/>
              <a:sym typeface="Calibri"/>
            </a:endParaRPr>
          </a:p>
        </p:txBody>
      </p:sp>
      <p:sp>
        <p:nvSpPr>
          <p:cNvPr id="662" name="Google Shape;662;p47"/>
          <p:cNvSpPr txBox="1"/>
          <p:nvPr/>
        </p:nvSpPr>
        <p:spPr>
          <a:xfrm>
            <a:off x="8440375" y="1490675"/>
            <a:ext cx="4677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x</a:t>
            </a:r>
            <a:endParaRPr sz="2400" b="1">
              <a:latin typeface="Calibri"/>
              <a:ea typeface="Calibri"/>
              <a:cs typeface="Calibri"/>
              <a:sym typeface="Calibri"/>
            </a:endParaRPr>
          </a:p>
        </p:txBody>
      </p:sp>
      <p:sp>
        <p:nvSpPr>
          <p:cNvPr id="663" name="Google Shape;663;p47"/>
          <p:cNvSpPr txBox="1"/>
          <p:nvPr/>
        </p:nvSpPr>
        <p:spPr>
          <a:xfrm>
            <a:off x="7754575" y="1490675"/>
            <a:ext cx="4677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x</a:t>
            </a:r>
            <a:endParaRPr sz="2400" b="1">
              <a:latin typeface="Calibri"/>
              <a:ea typeface="Calibri"/>
              <a:cs typeface="Calibri"/>
              <a:sym typeface="Calibri"/>
            </a:endParaRPr>
          </a:p>
        </p:txBody>
      </p:sp>
      <p:sp>
        <p:nvSpPr>
          <p:cNvPr id="664" name="Google Shape;664;p47"/>
          <p:cNvSpPr txBox="1"/>
          <p:nvPr/>
        </p:nvSpPr>
        <p:spPr>
          <a:xfrm>
            <a:off x="10497775" y="1490675"/>
            <a:ext cx="4677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x</a:t>
            </a:r>
            <a:endParaRPr sz="2400" b="1">
              <a:latin typeface="Calibri"/>
              <a:ea typeface="Calibri"/>
              <a:cs typeface="Calibri"/>
              <a:sym typeface="Calibri"/>
            </a:endParaRPr>
          </a:p>
        </p:txBody>
      </p:sp>
      <p:sp>
        <p:nvSpPr>
          <p:cNvPr id="665" name="Google Shape;665;p47"/>
          <p:cNvSpPr txBox="1"/>
          <p:nvPr/>
        </p:nvSpPr>
        <p:spPr>
          <a:xfrm>
            <a:off x="9126175" y="2481275"/>
            <a:ext cx="4677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a:t>
            </a:r>
            <a:endParaRPr sz="2400" b="1">
              <a:latin typeface="Calibri"/>
              <a:ea typeface="Calibri"/>
              <a:cs typeface="Calibri"/>
              <a:sym typeface="Calibri"/>
            </a:endParaRPr>
          </a:p>
        </p:txBody>
      </p:sp>
      <p:sp>
        <p:nvSpPr>
          <p:cNvPr id="666" name="Google Shape;666;p47"/>
          <p:cNvSpPr txBox="1"/>
          <p:nvPr/>
        </p:nvSpPr>
        <p:spPr>
          <a:xfrm>
            <a:off x="6948275" y="1014550"/>
            <a:ext cx="4677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X</a:t>
            </a:r>
            <a:endParaRPr sz="2400" b="1">
              <a:latin typeface="Calibri"/>
              <a:ea typeface="Calibri"/>
              <a:cs typeface="Calibri"/>
              <a:sym typeface="Calibri"/>
            </a:endParaRPr>
          </a:p>
        </p:txBody>
      </p:sp>
      <p:sp>
        <p:nvSpPr>
          <p:cNvPr id="667" name="Google Shape;667;p47"/>
          <p:cNvSpPr txBox="1"/>
          <p:nvPr/>
        </p:nvSpPr>
        <p:spPr>
          <a:xfrm>
            <a:off x="6948275" y="1928950"/>
            <a:ext cx="4677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Y</a:t>
            </a:r>
            <a:endParaRPr sz="2400" b="1">
              <a:latin typeface="Calibri"/>
              <a:ea typeface="Calibri"/>
              <a:cs typeface="Calibri"/>
              <a:sym typeface="Calibri"/>
            </a:endParaRPr>
          </a:p>
        </p:txBody>
      </p:sp>
      <p:sp>
        <p:nvSpPr>
          <p:cNvPr id="668" name="Google Shape;668;p47"/>
          <p:cNvSpPr txBox="1"/>
          <p:nvPr/>
        </p:nvSpPr>
        <p:spPr>
          <a:xfrm>
            <a:off x="6491075" y="2919550"/>
            <a:ext cx="11121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X </a:t>
            </a:r>
            <a:r>
              <a:rPr lang="en-US" sz="3000" b="1">
                <a:solidFill>
                  <a:srgbClr val="3C4043"/>
                </a:solidFill>
                <a:highlight>
                  <a:srgbClr val="FFFFFF"/>
                </a:highlight>
                <a:latin typeface="Calibri"/>
                <a:ea typeface="Calibri"/>
                <a:cs typeface="Calibri"/>
                <a:sym typeface="Calibri"/>
              </a:rPr>
              <a:t>∩ </a:t>
            </a:r>
            <a:r>
              <a:rPr lang="en-US" sz="2400" b="1">
                <a:solidFill>
                  <a:schemeClr val="dk1"/>
                </a:solidFill>
                <a:latin typeface="Calibri"/>
                <a:ea typeface="Calibri"/>
                <a:cs typeface="Calibri"/>
                <a:sym typeface="Calibri"/>
              </a:rPr>
              <a:t>Y</a:t>
            </a:r>
            <a:endParaRPr sz="3000" b="1">
              <a:latin typeface="Calibri"/>
              <a:ea typeface="Calibri"/>
              <a:cs typeface="Calibri"/>
              <a:sym typeface="Calibri"/>
            </a:endParaRPr>
          </a:p>
        </p:txBody>
      </p:sp>
      <p:graphicFrame>
        <p:nvGraphicFramePr>
          <p:cNvPr id="669" name="Google Shape;669;p47"/>
          <p:cNvGraphicFramePr/>
          <p:nvPr/>
        </p:nvGraphicFramePr>
        <p:xfrm>
          <a:off x="7603075" y="5051588"/>
          <a:ext cx="3000000" cy="3000000"/>
        </p:xfrm>
        <a:graphic>
          <a:graphicData uri="http://schemas.openxmlformats.org/drawingml/2006/table">
            <a:tbl>
              <a:tblPr>
                <a:noFill/>
                <a:tableStyleId>{1FE453AD-C6BE-4F5E-A2CF-F139F821D80E}</a:tableStyleId>
              </a:tblPr>
              <a:tblGrid>
                <a:gridCol w="689000">
                  <a:extLst>
                    <a:ext uri="{9D8B030D-6E8A-4147-A177-3AD203B41FA5}">
                      <a16:colId xmlns:a16="http://schemas.microsoft.com/office/drawing/2014/main" val="20000"/>
                    </a:ext>
                  </a:extLst>
                </a:gridCol>
                <a:gridCol w="689000">
                  <a:extLst>
                    <a:ext uri="{9D8B030D-6E8A-4147-A177-3AD203B41FA5}">
                      <a16:colId xmlns:a16="http://schemas.microsoft.com/office/drawing/2014/main" val="20001"/>
                    </a:ext>
                  </a:extLst>
                </a:gridCol>
                <a:gridCol w="689000">
                  <a:extLst>
                    <a:ext uri="{9D8B030D-6E8A-4147-A177-3AD203B41FA5}">
                      <a16:colId xmlns:a16="http://schemas.microsoft.com/office/drawing/2014/main" val="20002"/>
                    </a:ext>
                  </a:extLst>
                </a:gridCol>
                <a:gridCol w="689000">
                  <a:extLst>
                    <a:ext uri="{9D8B030D-6E8A-4147-A177-3AD203B41FA5}">
                      <a16:colId xmlns:a16="http://schemas.microsoft.com/office/drawing/2014/main" val="20003"/>
                    </a:ext>
                  </a:extLst>
                </a:gridCol>
                <a:gridCol w="6890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b="1"/>
                        <a:t>0</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1</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1</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0</a:t>
                      </a:r>
                      <a:endParaRPr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70" name="Google Shape;670;p47"/>
          <p:cNvSpPr txBox="1"/>
          <p:nvPr/>
        </p:nvSpPr>
        <p:spPr>
          <a:xfrm>
            <a:off x="6271375" y="4974200"/>
            <a:ext cx="12555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|X| = </a:t>
            </a:r>
            <a:endParaRPr sz="4000" b="1">
              <a:latin typeface="Calibri"/>
              <a:ea typeface="Calibri"/>
              <a:cs typeface="Calibri"/>
              <a:sym typeface="Calibri"/>
            </a:endParaRPr>
          </a:p>
        </p:txBody>
      </p:sp>
      <p:sp>
        <p:nvSpPr>
          <p:cNvPr id="671" name="Google Shape;671;p47"/>
          <p:cNvSpPr txBox="1"/>
          <p:nvPr/>
        </p:nvSpPr>
        <p:spPr>
          <a:xfrm>
            <a:off x="7059175" y="4824550"/>
            <a:ext cx="467700" cy="8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4000">
                <a:solidFill>
                  <a:srgbClr val="222222"/>
                </a:solidFill>
                <a:highlight>
                  <a:srgbClr val="FFFFFF"/>
                </a:highlight>
              </a:rPr>
              <a:t>Σ</a:t>
            </a:r>
            <a:endParaRPr>
              <a:latin typeface="Calibri"/>
              <a:ea typeface="Calibri"/>
              <a:cs typeface="Calibri"/>
              <a:sym typeface="Calibri"/>
            </a:endParaRPr>
          </a:p>
        </p:txBody>
      </p:sp>
      <p:sp>
        <p:nvSpPr>
          <p:cNvPr id="2" name="Marcador de fecha 1">
            <a:extLst>
              <a:ext uri="{FF2B5EF4-FFF2-40B4-BE49-F238E27FC236}">
                <a16:creationId xmlns:a16="http://schemas.microsoft.com/office/drawing/2014/main" id="{91AA95BF-9E45-434E-AC89-D3A182E26E20}"/>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A64F1DE5-1F8D-4B12-8398-46E6A594BA02}"/>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8"/>
          <p:cNvSpPr txBox="1">
            <a:spLocks noGrp="1"/>
          </p:cNvSpPr>
          <p:nvPr>
            <p:ph type="title"/>
          </p:nvPr>
        </p:nvSpPr>
        <p:spPr>
          <a:xfrm>
            <a:off x="609600" y="274641"/>
            <a:ext cx="10972800" cy="711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Metrica</a:t>
            </a:r>
            <a:endParaRPr/>
          </a:p>
        </p:txBody>
      </p:sp>
      <p:sp>
        <p:nvSpPr>
          <p:cNvPr id="678" name="Google Shape;678;p48"/>
          <p:cNvSpPr txBox="1">
            <a:spLocks noGrp="1"/>
          </p:cNvSpPr>
          <p:nvPr>
            <p:ph type="body" idx="1"/>
          </p:nvPr>
        </p:nvSpPr>
        <p:spPr>
          <a:xfrm>
            <a:off x="386300" y="4104900"/>
            <a:ext cx="5486400" cy="1301700"/>
          </a:xfrm>
          <a:prstGeom prst="rect">
            <a:avLst/>
          </a:prstGeom>
        </p:spPr>
        <p:txBody>
          <a:bodyPr spcFirstLastPara="1" wrap="square" lIns="91425" tIns="45700" rIns="91425" bIns="45700" anchor="t" anchorCtr="0">
            <a:noAutofit/>
          </a:bodyPr>
          <a:lstStyle/>
          <a:p>
            <a:pPr marL="0" lvl="0" indent="0" algn="ctr" rtl="0">
              <a:lnSpc>
                <a:spcPct val="130000"/>
              </a:lnSpc>
              <a:spcBef>
                <a:spcPts val="0"/>
              </a:spcBef>
              <a:spcAft>
                <a:spcPts val="0"/>
              </a:spcAft>
              <a:buNone/>
            </a:pPr>
            <a:r>
              <a:rPr lang="en-US" sz="2000" b="1"/>
              <a:t>Coeficiente de Sørensen-Dic</a:t>
            </a:r>
            <a:endParaRPr sz="2000" b="1"/>
          </a:p>
          <a:p>
            <a:pPr marL="0" lvl="0" indent="0" algn="l" rtl="0">
              <a:lnSpc>
                <a:spcPct val="130000"/>
              </a:lnSpc>
              <a:spcBef>
                <a:spcPts val="600"/>
              </a:spcBef>
              <a:spcAft>
                <a:spcPts val="600"/>
              </a:spcAft>
              <a:buNone/>
            </a:pPr>
            <a:r>
              <a:rPr lang="en-US" sz="2000">
                <a:solidFill>
                  <a:srgbClr val="222222"/>
                </a:solidFill>
                <a:highlight>
                  <a:srgbClr val="FFFFFF"/>
                </a:highlight>
              </a:rPr>
              <a:t>Es una estadística utilizada para medir la similitud de dos muestras.</a:t>
            </a:r>
            <a:endParaRPr sz="2000"/>
          </a:p>
        </p:txBody>
      </p:sp>
      <p:sp>
        <p:nvSpPr>
          <p:cNvPr id="679" name="Google Shape;679;p48"/>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pic>
        <p:nvPicPr>
          <p:cNvPr id="680" name="Google Shape;680;p48"/>
          <p:cNvPicPr preferRelativeResize="0"/>
          <p:nvPr/>
        </p:nvPicPr>
        <p:blipFill>
          <a:blip r:embed="rId3">
            <a:alphaModFix/>
          </a:blip>
          <a:stretch>
            <a:fillRect/>
          </a:stretch>
        </p:blipFill>
        <p:spPr>
          <a:xfrm>
            <a:off x="2292875" y="5362256"/>
            <a:ext cx="3272250" cy="1165450"/>
          </a:xfrm>
          <a:prstGeom prst="rect">
            <a:avLst/>
          </a:prstGeom>
          <a:noFill/>
          <a:ln>
            <a:noFill/>
          </a:ln>
        </p:spPr>
      </p:pic>
      <p:pic>
        <p:nvPicPr>
          <p:cNvPr id="681" name="Google Shape;681;p48"/>
          <p:cNvPicPr preferRelativeResize="0"/>
          <p:nvPr/>
        </p:nvPicPr>
        <p:blipFill rotWithShape="1">
          <a:blip r:embed="rId4">
            <a:alphaModFix/>
          </a:blip>
          <a:srcRect l="19170" t="8329" r="19226" b="19676"/>
          <a:stretch/>
        </p:blipFill>
        <p:spPr>
          <a:xfrm>
            <a:off x="1510675" y="1259951"/>
            <a:ext cx="3074600" cy="2276825"/>
          </a:xfrm>
          <a:prstGeom prst="rect">
            <a:avLst/>
          </a:prstGeom>
          <a:noFill/>
          <a:ln>
            <a:noFill/>
          </a:ln>
        </p:spPr>
      </p:pic>
      <p:pic>
        <p:nvPicPr>
          <p:cNvPr id="682" name="Google Shape;682;p48"/>
          <p:cNvPicPr preferRelativeResize="0"/>
          <p:nvPr/>
        </p:nvPicPr>
        <p:blipFill rotWithShape="1">
          <a:blip r:embed="rId5">
            <a:alphaModFix/>
          </a:blip>
          <a:srcRect l="19560" r="20365" b="19672"/>
          <a:stretch/>
        </p:blipFill>
        <p:spPr>
          <a:xfrm>
            <a:off x="4585275" y="996488"/>
            <a:ext cx="2998400" cy="2540300"/>
          </a:xfrm>
          <a:prstGeom prst="rect">
            <a:avLst/>
          </a:prstGeom>
          <a:noFill/>
          <a:ln>
            <a:noFill/>
          </a:ln>
        </p:spPr>
      </p:pic>
      <p:pic>
        <p:nvPicPr>
          <p:cNvPr id="683" name="Google Shape;683;p48"/>
          <p:cNvPicPr preferRelativeResize="0"/>
          <p:nvPr/>
        </p:nvPicPr>
        <p:blipFill rotWithShape="1">
          <a:blip r:embed="rId6">
            <a:alphaModFix/>
          </a:blip>
          <a:srcRect l="18924" r="19472" b="18982"/>
          <a:stretch/>
        </p:blipFill>
        <p:spPr>
          <a:xfrm>
            <a:off x="7606625" y="985638"/>
            <a:ext cx="3074600" cy="2562012"/>
          </a:xfrm>
          <a:prstGeom prst="rect">
            <a:avLst/>
          </a:prstGeom>
          <a:noFill/>
          <a:ln>
            <a:noFill/>
          </a:ln>
        </p:spPr>
      </p:pic>
      <p:pic>
        <p:nvPicPr>
          <p:cNvPr id="684" name="Google Shape;684;p48"/>
          <p:cNvPicPr preferRelativeResize="0"/>
          <p:nvPr/>
        </p:nvPicPr>
        <p:blipFill rotWithShape="1">
          <a:blip r:embed="rId7">
            <a:alphaModFix/>
          </a:blip>
          <a:srcRect l="19984" r="19181" b="19172"/>
          <a:stretch/>
        </p:blipFill>
        <p:spPr>
          <a:xfrm>
            <a:off x="7637700" y="3965701"/>
            <a:ext cx="3043526" cy="2562000"/>
          </a:xfrm>
          <a:prstGeom prst="rect">
            <a:avLst/>
          </a:prstGeom>
          <a:noFill/>
          <a:ln>
            <a:noFill/>
          </a:ln>
        </p:spPr>
      </p:pic>
      <p:sp>
        <p:nvSpPr>
          <p:cNvPr id="685" name="Google Shape;685;p48"/>
          <p:cNvSpPr txBox="1"/>
          <p:nvPr/>
        </p:nvSpPr>
        <p:spPr>
          <a:xfrm>
            <a:off x="1827850" y="894850"/>
            <a:ext cx="2440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Imagen Original</a:t>
            </a:r>
            <a:endParaRPr b="1">
              <a:latin typeface="Calibri"/>
              <a:ea typeface="Calibri"/>
              <a:cs typeface="Calibri"/>
              <a:sym typeface="Calibri"/>
            </a:endParaRPr>
          </a:p>
        </p:txBody>
      </p:sp>
      <p:sp>
        <p:nvSpPr>
          <p:cNvPr id="686" name="Google Shape;686;p48"/>
          <p:cNvSpPr txBox="1"/>
          <p:nvPr/>
        </p:nvSpPr>
        <p:spPr>
          <a:xfrm>
            <a:off x="4922825" y="894850"/>
            <a:ext cx="2440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Mascara 1</a:t>
            </a:r>
            <a:endParaRPr>
              <a:latin typeface="Calibri"/>
              <a:ea typeface="Calibri"/>
              <a:cs typeface="Calibri"/>
              <a:sym typeface="Calibri"/>
            </a:endParaRPr>
          </a:p>
        </p:txBody>
      </p:sp>
      <p:sp>
        <p:nvSpPr>
          <p:cNvPr id="687" name="Google Shape;687;p48"/>
          <p:cNvSpPr txBox="1"/>
          <p:nvPr/>
        </p:nvSpPr>
        <p:spPr>
          <a:xfrm>
            <a:off x="8017800" y="894850"/>
            <a:ext cx="2440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Mascara 2</a:t>
            </a:r>
            <a:endParaRPr>
              <a:latin typeface="Calibri"/>
              <a:ea typeface="Calibri"/>
              <a:cs typeface="Calibri"/>
              <a:sym typeface="Calibri"/>
            </a:endParaRPr>
          </a:p>
        </p:txBody>
      </p:sp>
      <p:sp>
        <p:nvSpPr>
          <p:cNvPr id="2" name="Marcador de fecha 1">
            <a:extLst>
              <a:ext uri="{FF2B5EF4-FFF2-40B4-BE49-F238E27FC236}">
                <a16:creationId xmlns:a16="http://schemas.microsoft.com/office/drawing/2014/main" id="{787D4A84-6AA4-4071-9336-76D94CA5D677}"/>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3F44FD3B-7F49-461E-B27C-B888113F99AD}"/>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9"/>
          <p:cNvSpPr/>
          <p:nvPr/>
        </p:nvSpPr>
        <p:spPr>
          <a:xfrm>
            <a:off x="5943600" y="4998516"/>
            <a:ext cx="316435" cy="316435"/>
          </a:xfrm>
          <a:prstGeom prst="ellipse">
            <a:avLst/>
          </a:prstGeom>
          <a:solidFill>
            <a:srgbClr val="BFE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97" name="Google Shape;697;p49"/>
          <p:cNvSpPr/>
          <p:nvPr/>
        </p:nvSpPr>
        <p:spPr>
          <a:xfrm>
            <a:off x="6046450" y="4595582"/>
            <a:ext cx="244272" cy="244272"/>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98" name="Google Shape;698;p49"/>
          <p:cNvSpPr/>
          <p:nvPr/>
        </p:nvSpPr>
        <p:spPr>
          <a:xfrm>
            <a:off x="6075970" y="2668974"/>
            <a:ext cx="522516" cy="5225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99" name="Google Shape;699;p49"/>
          <p:cNvSpPr/>
          <p:nvPr/>
        </p:nvSpPr>
        <p:spPr>
          <a:xfrm>
            <a:off x="4013631" y="2128796"/>
            <a:ext cx="8180122" cy="3469666"/>
          </a:xfrm>
          <a:prstGeom prst="rect">
            <a:avLst/>
          </a:prstGeom>
          <a:gradFill>
            <a:gsLst>
              <a:gs pos="0">
                <a:srgbClr val="BFBFBF"/>
              </a:gs>
              <a:gs pos="5000">
                <a:srgbClr val="BFBFBF"/>
              </a:gs>
              <a:gs pos="37000">
                <a:srgbClr val="BFBFBF">
                  <a:alpha val="30980"/>
                </a:srgbClr>
              </a:gs>
              <a:gs pos="100000">
                <a:srgbClr val="FFFFFF">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700" name="Google Shape;700;p49"/>
          <p:cNvGrpSpPr/>
          <p:nvPr/>
        </p:nvGrpSpPr>
        <p:grpSpPr>
          <a:xfrm>
            <a:off x="-1157842" y="-271874"/>
            <a:ext cx="14350208" cy="7650861"/>
            <a:chOff x="839437" y="814650"/>
            <a:chExt cx="10286951" cy="5484523"/>
          </a:xfrm>
        </p:grpSpPr>
        <p:grpSp>
          <p:nvGrpSpPr>
            <p:cNvPr id="701" name="Google Shape;701;p49"/>
            <p:cNvGrpSpPr/>
            <p:nvPr/>
          </p:nvGrpSpPr>
          <p:grpSpPr>
            <a:xfrm>
              <a:off x="6020987" y="814650"/>
              <a:ext cx="5105400" cy="5161568"/>
              <a:chOff x="2700338" y="1588"/>
              <a:chExt cx="6781800" cy="6856413"/>
            </a:xfrm>
          </p:grpSpPr>
          <p:sp>
            <p:nvSpPr>
              <p:cNvPr id="702" name="Google Shape;702;p4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3" name="Google Shape;703;p4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4" name="Google Shape;704;p4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05" name="Google Shape;705;p49"/>
            <p:cNvGrpSpPr/>
            <p:nvPr/>
          </p:nvGrpSpPr>
          <p:grpSpPr>
            <a:xfrm rot="10646173">
              <a:off x="952324" y="1026002"/>
              <a:ext cx="5105400" cy="5161568"/>
              <a:chOff x="2700338" y="1588"/>
              <a:chExt cx="6781800" cy="6856413"/>
            </a:xfrm>
          </p:grpSpPr>
          <p:sp>
            <p:nvSpPr>
              <p:cNvPr id="706" name="Google Shape;706;p4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7" name="Google Shape;707;p4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8" name="Google Shape;708;p4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709" name="Google Shape;709;p49"/>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710" name="Google Shape;710;p49"/>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711" name="Google Shape;711;p49"/>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32</a:t>
            </a:fld>
            <a:endParaRPr>
              <a:solidFill>
                <a:schemeClr val="lt1"/>
              </a:solidFill>
            </a:endParaRPr>
          </a:p>
        </p:txBody>
      </p:sp>
      <p:grpSp>
        <p:nvGrpSpPr>
          <p:cNvPr id="712" name="Google Shape;712;p49"/>
          <p:cNvGrpSpPr/>
          <p:nvPr/>
        </p:nvGrpSpPr>
        <p:grpSpPr>
          <a:xfrm>
            <a:off x="990600" y="929402"/>
            <a:ext cx="5562600" cy="5623798"/>
            <a:chOff x="2700338" y="1588"/>
            <a:chExt cx="6781800" cy="6856413"/>
          </a:xfrm>
        </p:grpSpPr>
        <p:sp>
          <p:nvSpPr>
            <p:cNvPr id="713" name="Google Shape;713;p49"/>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4" name="Google Shape;714;p49"/>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5" name="Google Shape;715;p49"/>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16" name="Google Shape;716;p49"/>
          <p:cNvSpPr/>
          <p:nvPr/>
        </p:nvSpPr>
        <p:spPr>
          <a:xfrm>
            <a:off x="2248015" y="1637647"/>
            <a:ext cx="319316" cy="3193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17" name="Google Shape;717;p49"/>
          <p:cNvSpPr/>
          <p:nvPr/>
        </p:nvSpPr>
        <p:spPr>
          <a:xfrm>
            <a:off x="1656490" y="2892175"/>
            <a:ext cx="432690" cy="43269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18" name="Google Shape;718;p49"/>
          <p:cNvSpPr/>
          <p:nvPr/>
        </p:nvSpPr>
        <p:spPr>
          <a:xfrm>
            <a:off x="995431" y="3402721"/>
            <a:ext cx="294368" cy="294368"/>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19" name="Google Shape;719;p49"/>
          <p:cNvSpPr/>
          <p:nvPr/>
        </p:nvSpPr>
        <p:spPr>
          <a:xfrm>
            <a:off x="4694159" y="5805452"/>
            <a:ext cx="328392" cy="328392"/>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20" name="Google Shape;720;p49"/>
          <p:cNvSpPr/>
          <p:nvPr/>
        </p:nvSpPr>
        <p:spPr>
          <a:xfrm>
            <a:off x="2254027" y="2141539"/>
            <a:ext cx="3458248" cy="345824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21" name="Google Shape;721;p49"/>
          <p:cNvSpPr txBox="1"/>
          <p:nvPr/>
        </p:nvSpPr>
        <p:spPr>
          <a:xfrm>
            <a:off x="6168586" y="3282888"/>
            <a:ext cx="6116030" cy="1107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600">
                <a:solidFill>
                  <a:schemeClr val="lt1"/>
                </a:solidFill>
                <a:latin typeface="Calibri"/>
                <a:ea typeface="Calibri"/>
                <a:cs typeface="Calibri"/>
                <a:sym typeface="Calibri"/>
              </a:rPr>
              <a:t>Resultados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50"/>
          <p:cNvSpPr txBox="1">
            <a:spLocks noGrp="1"/>
          </p:cNvSpPr>
          <p:nvPr>
            <p:ph type="title"/>
          </p:nvPr>
        </p:nvSpPr>
        <p:spPr>
          <a:xfrm>
            <a:off x="609600" y="274641"/>
            <a:ext cx="10972801" cy="71108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3199"/>
              <a:buFont typeface="Calibri"/>
              <a:buNone/>
            </a:pPr>
            <a:r>
              <a:rPr lang="en-US"/>
              <a:t>Resultados</a:t>
            </a:r>
            <a:endParaRPr/>
          </a:p>
        </p:txBody>
      </p:sp>
      <p:sp>
        <p:nvSpPr>
          <p:cNvPr id="727" name="Google Shape;727;p50"/>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88888"/>
                </a:solidFill>
              </a:rPr>
              <a:t>31/03/2020</a:t>
            </a:r>
            <a:endParaRPr>
              <a:solidFill>
                <a:srgbClr val="888888"/>
              </a:solidFill>
            </a:endParaRPr>
          </a:p>
        </p:txBody>
      </p:sp>
      <p:sp>
        <p:nvSpPr>
          <p:cNvPr id="728" name="Google Shape;728;p50"/>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888888"/>
                </a:solidFill>
              </a:rPr>
              <a:t>UNIVERSIDAD INDUSTRIAL DE SANTANDER</a:t>
            </a:r>
            <a:endParaRPr/>
          </a:p>
        </p:txBody>
      </p:sp>
      <p:sp>
        <p:nvSpPr>
          <p:cNvPr id="729" name="Google Shape;729;p50"/>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888888"/>
                </a:solidFill>
              </a:rPr>
              <a:t>33</a:t>
            </a:fld>
            <a:endParaRPr>
              <a:solidFill>
                <a:srgbClr val="888888"/>
              </a:solidFill>
            </a:endParaRPr>
          </a:p>
        </p:txBody>
      </p:sp>
      <p:pic>
        <p:nvPicPr>
          <p:cNvPr id="730" name="Google Shape;730;p50"/>
          <p:cNvPicPr preferRelativeResize="0"/>
          <p:nvPr/>
        </p:nvPicPr>
        <p:blipFill>
          <a:blip r:embed="rId3">
            <a:alphaModFix/>
          </a:blip>
          <a:stretch>
            <a:fillRect/>
          </a:stretch>
        </p:blipFill>
        <p:spPr>
          <a:xfrm>
            <a:off x="2205425" y="899452"/>
            <a:ext cx="7781050" cy="5391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1"/>
          <p:cNvSpPr txBox="1">
            <a:spLocks noGrp="1"/>
          </p:cNvSpPr>
          <p:nvPr>
            <p:ph type="title"/>
          </p:nvPr>
        </p:nvSpPr>
        <p:spPr>
          <a:xfrm>
            <a:off x="609600" y="274641"/>
            <a:ext cx="10972800" cy="711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accent5"/>
                </a:solidFill>
              </a:rPr>
              <a:t>Resultados</a:t>
            </a:r>
            <a:endParaRPr/>
          </a:p>
        </p:txBody>
      </p:sp>
      <p:sp>
        <p:nvSpPr>
          <p:cNvPr id="737" name="Google Shape;737;p51"/>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pic>
        <p:nvPicPr>
          <p:cNvPr id="738" name="Google Shape;738;p51"/>
          <p:cNvPicPr preferRelativeResize="0"/>
          <p:nvPr/>
        </p:nvPicPr>
        <p:blipFill>
          <a:blip r:embed="rId3">
            <a:alphaModFix/>
          </a:blip>
          <a:stretch>
            <a:fillRect/>
          </a:stretch>
        </p:blipFill>
        <p:spPr>
          <a:xfrm>
            <a:off x="0" y="1415211"/>
            <a:ext cx="12192000" cy="4027578"/>
          </a:xfrm>
          <a:prstGeom prst="rect">
            <a:avLst/>
          </a:prstGeom>
          <a:noFill/>
          <a:ln>
            <a:noFill/>
          </a:ln>
        </p:spPr>
      </p:pic>
      <p:sp>
        <p:nvSpPr>
          <p:cNvPr id="2" name="Marcador de fecha 1">
            <a:extLst>
              <a:ext uri="{FF2B5EF4-FFF2-40B4-BE49-F238E27FC236}">
                <a16:creationId xmlns:a16="http://schemas.microsoft.com/office/drawing/2014/main" id="{83E34D95-3E77-4A48-9F59-01D72024E348}"/>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B9FE72C7-7033-48D9-B10A-EFF8B8D93EB6}"/>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2"/>
          <p:cNvSpPr/>
          <p:nvPr/>
        </p:nvSpPr>
        <p:spPr>
          <a:xfrm>
            <a:off x="5943600" y="4998516"/>
            <a:ext cx="316435" cy="316435"/>
          </a:xfrm>
          <a:prstGeom prst="ellipse">
            <a:avLst/>
          </a:prstGeom>
          <a:solidFill>
            <a:srgbClr val="BFE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48" name="Google Shape;748;p52"/>
          <p:cNvSpPr/>
          <p:nvPr/>
        </p:nvSpPr>
        <p:spPr>
          <a:xfrm>
            <a:off x="6046450" y="4595582"/>
            <a:ext cx="244272" cy="244272"/>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49" name="Google Shape;749;p52"/>
          <p:cNvSpPr/>
          <p:nvPr/>
        </p:nvSpPr>
        <p:spPr>
          <a:xfrm>
            <a:off x="6075970" y="2668974"/>
            <a:ext cx="522516" cy="5225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50" name="Google Shape;750;p52"/>
          <p:cNvSpPr/>
          <p:nvPr/>
        </p:nvSpPr>
        <p:spPr>
          <a:xfrm>
            <a:off x="4013631" y="2128796"/>
            <a:ext cx="8180122" cy="3469666"/>
          </a:xfrm>
          <a:prstGeom prst="rect">
            <a:avLst/>
          </a:prstGeom>
          <a:gradFill>
            <a:gsLst>
              <a:gs pos="0">
                <a:srgbClr val="BFBFBF"/>
              </a:gs>
              <a:gs pos="5000">
                <a:srgbClr val="BFBFBF"/>
              </a:gs>
              <a:gs pos="37000">
                <a:srgbClr val="BFBFBF">
                  <a:alpha val="30980"/>
                </a:srgbClr>
              </a:gs>
              <a:gs pos="100000">
                <a:srgbClr val="FFFFFF">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751" name="Google Shape;751;p52"/>
          <p:cNvGrpSpPr/>
          <p:nvPr/>
        </p:nvGrpSpPr>
        <p:grpSpPr>
          <a:xfrm>
            <a:off x="-1157842" y="-271874"/>
            <a:ext cx="14350208" cy="7650861"/>
            <a:chOff x="839437" y="814650"/>
            <a:chExt cx="10286951" cy="5484523"/>
          </a:xfrm>
        </p:grpSpPr>
        <p:grpSp>
          <p:nvGrpSpPr>
            <p:cNvPr id="752" name="Google Shape;752;p52"/>
            <p:cNvGrpSpPr/>
            <p:nvPr/>
          </p:nvGrpSpPr>
          <p:grpSpPr>
            <a:xfrm>
              <a:off x="6020987" y="814650"/>
              <a:ext cx="5105400" cy="5161568"/>
              <a:chOff x="2700338" y="1588"/>
              <a:chExt cx="6781800" cy="6856413"/>
            </a:xfrm>
          </p:grpSpPr>
          <p:sp>
            <p:nvSpPr>
              <p:cNvPr id="753" name="Google Shape;753;p52"/>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4" name="Google Shape;754;p52"/>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5" name="Google Shape;755;p52"/>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56" name="Google Shape;756;p52"/>
            <p:cNvGrpSpPr/>
            <p:nvPr/>
          </p:nvGrpSpPr>
          <p:grpSpPr>
            <a:xfrm rot="10646173">
              <a:off x="952324" y="1026002"/>
              <a:ext cx="5105400" cy="5161568"/>
              <a:chOff x="2700338" y="1588"/>
              <a:chExt cx="6781800" cy="6856413"/>
            </a:xfrm>
          </p:grpSpPr>
          <p:sp>
            <p:nvSpPr>
              <p:cNvPr id="757" name="Google Shape;757;p52"/>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8" name="Google Shape;758;p52"/>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9" name="Google Shape;759;p52"/>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760" name="Google Shape;760;p5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761" name="Google Shape;761;p52"/>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762" name="Google Shape;762;p52"/>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35</a:t>
            </a:fld>
            <a:endParaRPr>
              <a:solidFill>
                <a:schemeClr val="lt1"/>
              </a:solidFill>
            </a:endParaRPr>
          </a:p>
        </p:txBody>
      </p:sp>
      <p:grpSp>
        <p:nvGrpSpPr>
          <p:cNvPr id="763" name="Google Shape;763;p52"/>
          <p:cNvGrpSpPr/>
          <p:nvPr/>
        </p:nvGrpSpPr>
        <p:grpSpPr>
          <a:xfrm>
            <a:off x="990600" y="929402"/>
            <a:ext cx="5562600" cy="5623798"/>
            <a:chOff x="2700338" y="1588"/>
            <a:chExt cx="6781800" cy="6856413"/>
          </a:xfrm>
        </p:grpSpPr>
        <p:sp>
          <p:nvSpPr>
            <p:cNvPr id="764" name="Google Shape;764;p52"/>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5" name="Google Shape;765;p52"/>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6" name="Google Shape;766;p52"/>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67" name="Google Shape;767;p52"/>
          <p:cNvSpPr/>
          <p:nvPr/>
        </p:nvSpPr>
        <p:spPr>
          <a:xfrm>
            <a:off x="2248015" y="1637647"/>
            <a:ext cx="319316" cy="3193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68" name="Google Shape;768;p52"/>
          <p:cNvSpPr/>
          <p:nvPr/>
        </p:nvSpPr>
        <p:spPr>
          <a:xfrm>
            <a:off x="1656490" y="2892175"/>
            <a:ext cx="432690" cy="43269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69" name="Google Shape;769;p52"/>
          <p:cNvSpPr/>
          <p:nvPr/>
        </p:nvSpPr>
        <p:spPr>
          <a:xfrm>
            <a:off x="995431" y="3402721"/>
            <a:ext cx="294368" cy="294368"/>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70" name="Google Shape;770;p52"/>
          <p:cNvSpPr/>
          <p:nvPr/>
        </p:nvSpPr>
        <p:spPr>
          <a:xfrm>
            <a:off x="4694159" y="5805452"/>
            <a:ext cx="328392" cy="328392"/>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71" name="Google Shape;771;p52"/>
          <p:cNvSpPr/>
          <p:nvPr/>
        </p:nvSpPr>
        <p:spPr>
          <a:xfrm>
            <a:off x="2254027" y="2141539"/>
            <a:ext cx="3458248" cy="345824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772" name="Google Shape;772;p52"/>
          <p:cNvSpPr txBox="1"/>
          <p:nvPr/>
        </p:nvSpPr>
        <p:spPr>
          <a:xfrm>
            <a:off x="6168586" y="3052144"/>
            <a:ext cx="6116030"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0">
                <a:solidFill>
                  <a:schemeClr val="lt1"/>
                </a:solidFill>
                <a:latin typeface="Calibri"/>
                <a:ea typeface="Calibri"/>
                <a:cs typeface="Calibri"/>
                <a:sym typeface="Calibri"/>
              </a:rPr>
              <a:t>Conclusiones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3"/>
          <p:cNvSpPr txBox="1">
            <a:spLocks noGrp="1"/>
          </p:cNvSpPr>
          <p:nvPr>
            <p:ph type="title"/>
          </p:nvPr>
        </p:nvSpPr>
        <p:spPr>
          <a:xfrm>
            <a:off x="609600" y="274641"/>
            <a:ext cx="10972801" cy="71108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3199"/>
              <a:buFont typeface="Calibri"/>
              <a:buNone/>
            </a:pPr>
            <a:r>
              <a:rPr lang="en-US"/>
              <a:t>Conclusiones</a:t>
            </a:r>
            <a:endParaRPr/>
          </a:p>
        </p:txBody>
      </p:sp>
      <p:sp>
        <p:nvSpPr>
          <p:cNvPr id="778" name="Google Shape;778;p53"/>
          <p:cNvSpPr txBox="1">
            <a:spLocks noGrp="1"/>
          </p:cNvSpPr>
          <p:nvPr>
            <p:ph type="body" idx="1"/>
          </p:nvPr>
        </p:nvSpPr>
        <p:spPr>
          <a:xfrm>
            <a:off x="609600" y="1138426"/>
            <a:ext cx="10972801" cy="4987739"/>
          </a:xfrm>
          <a:prstGeom prst="rect">
            <a:avLst/>
          </a:prstGeom>
          <a:noFill/>
          <a:ln>
            <a:noFill/>
          </a:ln>
        </p:spPr>
        <p:txBody>
          <a:bodyPr spcFirstLastPara="1" wrap="square" lIns="91425" tIns="45700" rIns="91425" bIns="45700" anchor="t" anchorCtr="0">
            <a:noAutofit/>
          </a:bodyPr>
          <a:lstStyle/>
          <a:p>
            <a:pPr marL="457200" lvl="0" indent="-419100" algn="just" rtl="0">
              <a:spcBef>
                <a:spcPts val="0"/>
              </a:spcBef>
              <a:spcAft>
                <a:spcPts val="0"/>
              </a:spcAft>
              <a:buSzPts val="3000"/>
              <a:buChar char="•"/>
            </a:pPr>
            <a:r>
              <a:rPr lang="en-US" sz="3000"/>
              <a:t>La arquitectura U-net es buena para mostrar la segmentación en diferentes imágenes biomédicas.</a:t>
            </a:r>
            <a:endParaRPr sz="3000"/>
          </a:p>
          <a:p>
            <a:pPr marL="457200" lvl="0" indent="-419100" algn="just" rtl="0">
              <a:spcBef>
                <a:spcPts val="0"/>
              </a:spcBef>
              <a:spcAft>
                <a:spcPts val="0"/>
              </a:spcAft>
              <a:buSzPts val="3000"/>
              <a:buChar char="•"/>
            </a:pPr>
            <a:r>
              <a:rPr lang="en-US" sz="3000"/>
              <a:t>En el trabajo de segmentación semántica es sumamente importante la ubicación de las características.</a:t>
            </a:r>
            <a:endParaRPr sz="3000"/>
          </a:p>
          <a:p>
            <a:pPr marL="457200" lvl="0" indent="-419100" algn="just" rtl="0">
              <a:spcBef>
                <a:spcPts val="0"/>
              </a:spcBef>
              <a:spcAft>
                <a:spcPts val="0"/>
              </a:spcAft>
              <a:buSzPts val="3000"/>
              <a:buChar char="•"/>
            </a:pPr>
            <a:r>
              <a:rPr lang="en-US" sz="3000"/>
              <a:t>La red U-net es suficiente fuerte como para hacer una predicción eficiente con pocos volúmenes de datos debido a que localiza pixel por pixel.</a:t>
            </a:r>
            <a:endParaRPr sz="3000"/>
          </a:p>
        </p:txBody>
      </p:sp>
      <p:sp>
        <p:nvSpPr>
          <p:cNvPr id="779" name="Google Shape;779;p5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88888"/>
                </a:solidFill>
              </a:rPr>
              <a:t>31/03/2020</a:t>
            </a:r>
            <a:endParaRPr>
              <a:solidFill>
                <a:srgbClr val="888888"/>
              </a:solidFill>
            </a:endParaRPr>
          </a:p>
        </p:txBody>
      </p:sp>
      <p:sp>
        <p:nvSpPr>
          <p:cNvPr id="780" name="Google Shape;780;p53"/>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888888"/>
                </a:solidFill>
              </a:rPr>
              <a:t>UNIVERSIDAD INDUSTRIAL DE SANTANDER</a:t>
            </a:r>
            <a:endParaRPr/>
          </a:p>
        </p:txBody>
      </p:sp>
      <p:sp>
        <p:nvSpPr>
          <p:cNvPr id="781" name="Google Shape;781;p53"/>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888888"/>
                </a:solidFill>
              </a:rPr>
              <a:t>36</a:t>
            </a:fld>
            <a:endParaRPr>
              <a:solidFill>
                <a:srgbClr val="88888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54"/>
          <p:cNvSpPr txBox="1">
            <a:spLocks noGrp="1"/>
          </p:cNvSpPr>
          <p:nvPr>
            <p:ph type="title"/>
          </p:nvPr>
        </p:nvSpPr>
        <p:spPr>
          <a:xfrm>
            <a:off x="573807" y="2870634"/>
            <a:ext cx="11221954" cy="71108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9600"/>
              <a:buFont typeface="Calibri"/>
              <a:buNone/>
            </a:pPr>
            <a:r>
              <a:rPr lang="en-US" sz="9600"/>
              <a:t>GRACIAS POR SU ATENCIÓN</a:t>
            </a:r>
            <a:endParaRPr/>
          </a:p>
        </p:txBody>
      </p:sp>
      <p:sp>
        <p:nvSpPr>
          <p:cNvPr id="787" name="Google Shape;787;p5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788" name="Google Shape;788;p54"/>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789" name="Google Shape;789;p54"/>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37</a:t>
            </a:fld>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55"/>
          <p:cNvSpPr txBox="1">
            <a:spLocks noGrp="1"/>
          </p:cNvSpPr>
          <p:nvPr>
            <p:ph type="title"/>
          </p:nvPr>
        </p:nvSpPr>
        <p:spPr>
          <a:xfrm>
            <a:off x="609600" y="274641"/>
            <a:ext cx="10972800" cy="711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Referencias</a:t>
            </a:r>
            <a:endParaRPr/>
          </a:p>
        </p:txBody>
      </p:sp>
      <p:sp>
        <p:nvSpPr>
          <p:cNvPr id="796" name="Google Shape;796;p55"/>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
        <p:nvSpPr>
          <p:cNvPr id="797" name="Google Shape;797;p55"/>
          <p:cNvSpPr txBox="1">
            <a:spLocks noGrp="1"/>
          </p:cNvSpPr>
          <p:nvPr>
            <p:ph type="body" idx="1"/>
          </p:nvPr>
        </p:nvSpPr>
        <p:spPr>
          <a:xfrm>
            <a:off x="609600" y="1138426"/>
            <a:ext cx="10972800" cy="4987800"/>
          </a:xfrm>
          <a:prstGeom prst="rect">
            <a:avLst/>
          </a:prstGeom>
          <a:noFill/>
        </p:spPr>
        <p:txBody>
          <a:bodyPr spcFirstLastPara="1" wrap="square" lIns="91425" tIns="45700" rIns="91425" bIns="45700" anchor="t" anchorCtr="0">
            <a:noAutofit/>
          </a:bodyPr>
          <a:lstStyle/>
          <a:p>
            <a:pPr marL="457200" lvl="0" indent="-374650" algn="l" rtl="0">
              <a:lnSpc>
                <a:spcPct val="135714"/>
              </a:lnSpc>
              <a:spcBef>
                <a:spcPts val="0"/>
              </a:spcBef>
              <a:spcAft>
                <a:spcPts val="0"/>
              </a:spcAft>
              <a:buSzPts val="2300"/>
              <a:buChar char="•"/>
            </a:pPr>
            <a:r>
              <a:rPr lang="en-US" sz="2300">
                <a:highlight>
                  <a:srgbClr val="FFFFFE"/>
                </a:highlight>
              </a:rPr>
              <a:t>[U-Net: Convolutional Networks for Biomedical Image Segmentation](</a:t>
            </a:r>
            <a:r>
              <a:rPr lang="en-US" sz="2300" u="sng">
                <a:solidFill>
                  <a:schemeClr val="hlink"/>
                </a:solidFill>
                <a:highlight>
                  <a:srgbClr val="FFFFFE"/>
                </a:highlight>
                <a:hlinkClick r:id="rId3"/>
              </a:rPr>
              <a:t>https://arxiv.org/pdf/1505.04597.pdf</a:t>
            </a:r>
            <a:r>
              <a:rPr lang="en-US" sz="2300">
                <a:highlight>
                  <a:srgbClr val="FFFFFE"/>
                </a:highlight>
              </a:rPr>
              <a:t>)</a:t>
            </a:r>
            <a:endParaRPr sz="2300">
              <a:highlight>
                <a:srgbClr val="FFFFFE"/>
              </a:highlight>
            </a:endParaRPr>
          </a:p>
          <a:p>
            <a:pPr marL="457200" lvl="0" indent="-374650" algn="l" rtl="0">
              <a:lnSpc>
                <a:spcPct val="135714"/>
              </a:lnSpc>
              <a:spcBef>
                <a:spcPts val="0"/>
              </a:spcBef>
              <a:spcAft>
                <a:spcPts val="0"/>
              </a:spcAft>
              <a:buSzPts val="2300"/>
              <a:buChar char="•"/>
            </a:pPr>
            <a:r>
              <a:rPr lang="en-US" sz="2300">
                <a:highlight>
                  <a:srgbClr val="FFFFFE"/>
                </a:highlight>
              </a:rPr>
              <a:t>[Data](https://www.dropbox.com/s/8h2avwtk8cfzl49/ircad-dataset.zip?dl=0)</a:t>
            </a:r>
            <a:endParaRPr sz="2300">
              <a:highlight>
                <a:srgbClr val="FFFFFE"/>
              </a:highlight>
            </a:endParaRPr>
          </a:p>
          <a:p>
            <a:pPr marL="457200" lvl="0" indent="-374650" algn="l" rtl="0">
              <a:lnSpc>
                <a:spcPct val="135714"/>
              </a:lnSpc>
              <a:spcBef>
                <a:spcPts val="0"/>
              </a:spcBef>
              <a:spcAft>
                <a:spcPts val="0"/>
              </a:spcAft>
              <a:buSzPts val="2300"/>
              <a:buChar char="•"/>
            </a:pPr>
            <a:r>
              <a:rPr lang="en-US" sz="2300">
                <a:highlight>
                  <a:srgbClr val="FFFFFE"/>
                </a:highlight>
              </a:rPr>
              <a:t>[Nibabel library](https://nipy.org/nibabel/)</a:t>
            </a:r>
            <a:endParaRPr sz="2300">
              <a:highlight>
                <a:srgbClr val="FFFFFE"/>
              </a:highlight>
            </a:endParaRPr>
          </a:p>
          <a:p>
            <a:pPr marL="457200" lvl="0" indent="-374650" algn="l" rtl="0">
              <a:lnSpc>
                <a:spcPct val="135714"/>
              </a:lnSpc>
              <a:spcBef>
                <a:spcPts val="0"/>
              </a:spcBef>
              <a:spcAft>
                <a:spcPts val="0"/>
              </a:spcAft>
              <a:buSzPts val="2300"/>
              <a:buChar char="•"/>
            </a:pPr>
            <a:r>
              <a:rPr lang="en-US" sz="2300">
                <a:highlight>
                  <a:srgbClr val="FFFFFE"/>
                </a:highlight>
              </a:rPr>
              <a:t>[Understanding Semantic Segmentation with UNET](</a:t>
            </a:r>
            <a:r>
              <a:rPr lang="en-US" sz="2300" u="sng">
                <a:solidFill>
                  <a:schemeClr val="hlink"/>
                </a:solidFill>
                <a:highlight>
                  <a:srgbClr val="FFFFFE"/>
                </a:highlight>
                <a:hlinkClick r:id="rId4"/>
              </a:rPr>
              <a:t>https://towardsdatascience.com/understanding-semantic-segmentation-with-unet-6be4f42d4b4</a:t>
            </a:r>
            <a:r>
              <a:rPr lang="en-US" sz="2300" u="sng">
                <a:solidFill>
                  <a:schemeClr val="hlink"/>
                </a:solidFill>
                <a:highlight>
                  <a:srgbClr val="FFFFFE"/>
                </a:highlight>
                <a:hlinkClick r:id="rId4"/>
              </a:rPr>
              <a:t>7</a:t>
            </a:r>
            <a:r>
              <a:rPr lang="en-US" sz="2300">
                <a:highlight>
                  <a:srgbClr val="FFFFFE"/>
                </a:highlight>
              </a:rPr>
              <a:t>)</a:t>
            </a:r>
            <a:endParaRPr sz="2300">
              <a:highlight>
                <a:srgbClr val="FFFFFE"/>
              </a:highlight>
            </a:endParaRPr>
          </a:p>
          <a:p>
            <a:pPr marL="457200" lvl="0" indent="-374650" algn="l" rtl="0">
              <a:lnSpc>
                <a:spcPct val="135714"/>
              </a:lnSpc>
              <a:spcBef>
                <a:spcPts val="0"/>
              </a:spcBef>
              <a:spcAft>
                <a:spcPts val="0"/>
              </a:spcAft>
              <a:buSzPts val="2300"/>
              <a:buChar char="•"/>
            </a:pPr>
            <a:r>
              <a:rPr lang="en-US" sz="2300">
                <a:highlight>
                  <a:srgbClr val="FFFFFE"/>
                </a:highlight>
              </a:rPr>
              <a:t>[Application of Deep Learning to the segmentation of medical images](</a:t>
            </a:r>
            <a:r>
              <a:rPr lang="en-US" sz="2300" u="sng">
                <a:solidFill>
                  <a:schemeClr val="hlink"/>
                </a:solidFill>
                <a:highlight>
                  <a:srgbClr val="FFFFFE"/>
                </a:highlight>
                <a:hlinkClick r:id="rId5"/>
              </a:rPr>
              <a:t>https://github.com/soribadiaby/Deep-Learning-liver-segmentation-project</a:t>
            </a:r>
            <a:r>
              <a:rPr lang="en-US" sz="2300">
                <a:highlight>
                  <a:srgbClr val="FFFFFE"/>
                </a:highlight>
              </a:rPr>
              <a:t>)</a:t>
            </a:r>
            <a:endParaRPr sz="2300">
              <a:highlight>
                <a:srgbClr val="FFFFFE"/>
              </a:highlight>
            </a:endParaRPr>
          </a:p>
          <a:p>
            <a:pPr marL="457200" lvl="0" indent="-381000" algn="l" rtl="0">
              <a:lnSpc>
                <a:spcPct val="135714"/>
              </a:lnSpc>
              <a:spcBef>
                <a:spcPts val="0"/>
              </a:spcBef>
              <a:spcAft>
                <a:spcPts val="0"/>
              </a:spcAft>
              <a:buSzPts val="2400"/>
              <a:buFont typeface="Calibri"/>
              <a:buChar char="•"/>
            </a:pPr>
            <a:r>
              <a:rPr lang="en-US" sz="2400" u="sng">
                <a:solidFill>
                  <a:schemeClr val="hlink"/>
                </a:solidFill>
                <a:hlinkClick r:id="rId6"/>
              </a:rPr>
              <a:t>https://es.mathworks.com/help/images/ref/dice.html</a:t>
            </a:r>
            <a:endParaRPr sz="2400">
              <a:highlight>
                <a:srgbClr val="FFFFFE"/>
              </a:highlight>
            </a:endParaRPr>
          </a:p>
          <a:p>
            <a:pPr marL="0" lvl="0" indent="0" algn="l" rtl="0">
              <a:spcBef>
                <a:spcPts val="360"/>
              </a:spcBef>
              <a:spcAft>
                <a:spcPts val="0"/>
              </a:spcAft>
              <a:buNone/>
            </a:pPr>
            <a:endParaRPr/>
          </a:p>
        </p:txBody>
      </p:sp>
      <p:sp>
        <p:nvSpPr>
          <p:cNvPr id="2" name="Marcador de fecha 1">
            <a:extLst>
              <a:ext uri="{FF2B5EF4-FFF2-40B4-BE49-F238E27FC236}">
                <a16:creationId xmlns:a16="http://schemas.microsoft.com/office/drawing/2014/main" id="{9C5A7295-5AE1-4A02-9FD1-283DA3C06579}"/>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CFC62070-ED19-4E0F-8E60-A4B7C862EAB8}"/>
              </a:ext>
            </a:extLst>
          </p:cNvPr>
          <p:cNvSpPr>
            <a:spLocks noGrp="1"/>
          </p:cNvSpPr>
          <p:nvPr>
            <p:ph type="ftr" idx="11"/>
          </p:nvPr>
        </p:nvSpPr>
        <p:spPr/>
        <p:txBody>
          <a:bodyPr/>
          <a:lstStyle/>
          <a:p>
            <a:r>
              <a:rPr lang="en-US"/>
              <a:t>UNIVERSIDAD INDUSTRIAL DE SANTANDER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p:nvPr/>
        </p:nvSpPr>
        <p:spPr>
          <a:xfrm>
            <a:off x="5943600" y="4998516"/>
            <a:ext cx="316435" cy="316435"/>
          </a:xfrm>
          <a:prstGeom prst="ellipse">
            <a:avLst/>
          </a:prstGeom>
          <a:solidFill>
            <a:srgbClr val="BFE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7" name="Google Shape;177;p21"/>
          <p:cNvSpPr/>
          <p:nvPr/>
        </p:nvSpPr>
        <p:spPr>
          <a:xfrm>
            <a:off x="6046450" y="4595582"/>
            <a:ext cx="244272" cy="244272"/>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8" name="Google Shape;178;p21"/>
          <p:cNvSpPr/>
          <p:nvPr/>
        </p:nvSpPr>
        <p:spPr>
          <a:xfrm>
            <a:off x="6075970" y="2668974"/>
            <a:ext cx="522516" cy="5225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179" name="Google Shape;179;p21"/>
          <p:cNvSpPr/>
          <p:nvPr/>
        </p:nvSpPr>
        <p:spPr>
          <a:xfrm>
            <a:off x="4013631" y="2128796"/>
            <a:ext cx="8180122" cy="3469666"/>
          </a:xfrm>
          <a:prstGeom prst="rect">
            <a:avLst/>
          </a:prstGeom>
          <a:gradFill>
            <a:gsLst>
              <a:gs pos="0">
                <a:srgbClr val="BFBFBF"/>
              </a:gs>
              <a:gs pos="5000">
                <a:srgbClr val="BFBFBF"/>
              </a:gs>
              <a:gs pos="37000">
                <a:srgbClr val="BFBFBF">
                  <a:alpha val="30980"/>
                </a:srgbClr>
              </a:gs>
              <a:gs pos="100000">
                <a:srgbClr val="FFFFFF">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b="0" i="0" u="none" strike="noStrike" cap="none">
              <a:solidFill>
                <a:schemeClr val="lt1"/>
              </a:solidFill>
              <a:latin typeface="Calibri"/>
              <a:ea typeface="Calibri"/>
              <a:cs typeface="Calibri"/>
              <a:sym typeface="Calibri"/>
            </a:endParaRPr>
          </a:p>
        </p:txBody>
      </p:sp>
      <p:grpSp>
        <p:nvGrpSpPr>
          <p:cNvPr id="180" name="Google Shape;180;p21"/>
          <p:cNvGrpSpPr/>
          <p:nvPr/>
        </p:nvGrpSpPr>
        <p:grpSpPr>
          <a:xfrm>
            <a:off x="-1157842" y="-271874"/>
            <a:ext cx="14350208" cy="7650861"/>
            <a:chOff x="839437" y="814650"/>
            <a:chExt cx="10286951" cy="5484523"/>
          </a:xfrm>
        </p:grpSpPr>
        <p:grpSp>
          <p:nvGrpSpPr>
            <p:cNvPr id="181" name="Google Shape;181;p21"/>
            <p:cNvGrpSpPr/>
            <p:nvPr/>
          </p:nvGrpSpPr>
          <p:grpSpPr>
            <a:xfrm>
              <a:off x="6020987" y="814650"/>
              <a:ext cx="5105400" cy="5161568"/>
              <a:chOff x="2700338" y="1588"/>
              <a:chExt cx="6781800" cy="6856413"/>
            </a:xfrm>
          </p:grpSpPr>
          <p:sp>
            <p:nvSpPr>
              <p:cNvPr id="182" name="Google Shape;182;p2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3" name="Google Shape;183;p2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4" name="Google Shape;184;p2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85" name="Google Shape;185;p21"/>
            <p:cNvGrpSpPr/>
            <p:nvPr/>
          </p:nvGrpSpPr>
          <p:grpSpPr>
            <a:xfrm rot="10646173">
              <a:off x="952324" y="1026002"/>
              <a:ext cx="5105400" cy="5161568"/>
              <a:chOff x="2700338" y="1588"/>
              <a:chExt cx="6781800" cy="6856413"/>
            </a:xfrm>
          </p:grpSpPr>
          <p:sp>
            <p:nvSpPr>
              <p:cNvPr id="186" name="Google Shape;186;p2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7" name="Google Shape;187;p2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8" name="Google Shape;188;p2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189" name="Google Shape;189;p2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190" name="Google Shape;190;p21"/>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191" name="Google Shape;191;p21"/>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4</a:t>
            </a:fld>
            <a:endParaRPr>
              <a:solidFill>
                <a:schemeClr val="lt1"/>
              </a:solidFill>
            </a:endParaRPr>
          </a:p>
        </p:txBody>
      </p:sp>
      <p:grpSp>
        <p:nvGrpSpPr>
          <p:cNvPr id="192" name="Google Shape;192;p21"/>
          <p:cNvGrpSpPr/>
          <p:nvPr/>
        </p:nvGrpSpPr>
        <p:grpSpPr>
          <a:xfrm>
            <a:off x="990600" y="929402"/>
            <a:ext cx="5562600" cy="5623798"/>
            <a:chOff x="2700338" y="1588"/>
            <a:chExt cx="6781800" cy="6856413"/>
          </a:xfrm>
        </p:grpSpPr>
        <p:sp>
          <p:nvSpPr>
            <p:cNvPr id="193" name="Google Shape;193;p21"/>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4" name="Google Shape;194;p21"/>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5" name="Google Shape;195;p21"/>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96" name="Google Shape;196;p21"/>
          <p:cNvSpPr/>
          <p:nvPr/>
        </p:nvSpPr>
        <p:spPr>
          <a:xfrm>
            <a:off x="2248015" y="1637647"/>
            <a:ext cx="319316" cy="3193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197" name="Google Shape;197;p21"/>
          <p:cNvSpPr/>
          <p:nvPr/>
        </p:nvSpPr>
        <p:spPr>
          <a:xfrm>
            <a:off x="1656490" y="2892175"/>
            <a:ext cx="432690" cy="43269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198" name="Google Shape;198;p21"/>
          <p:cNvSpPr/>
          <p:nvPr/>
        </p:nvSpPr>
        <p:spPr>
          <a:xfrm>
            <a:off x="995431" y="3402721"/>
            <a:ext cx="294368" cy="294368"/>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199" name="Google Shape;199;p21"/>
          <p:cNvSpPr/>
          <p:nvPr/>
        </p:nvSpPr>
        <p:spPr>
          <a:xfrm>
            <a:off x="4694159" y="5805452"/>
            <a:ext cx="328392" cy="328392"/>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00" name="Google Shape;200;p21"/>
          <p:cNvSpPr/>
          <p:nvPr/>
        </p:nvSpPr>
        <p:spPr>
          <a:xfrm>
            <a:off x="2254027" y="2141539"/>
            <a:ext cx="3458248" cy="345824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01" name="Google Shape;201;p21"/>
          <p:cNvSpPr txBox="1"/>
          <p:nvPr/>
        </p:nvSpPr>
        <p:spPr>
          <a:xfrm>
            <a:off x="6168586" y="3034276"/>
            <a:ext cx="6116030"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600">
                <a:solidFill>
                  <a:schemeClr val="lt1"/>
                </a:solidFill>
                <a:latin typeface="Calibri"/>
                <a:ea typeface="Calibri"/>
                <a:cs typeface="Calibri"/>
                <a:sym typeface="Calibri"/>
              </a:rPr>
              <a:t>Motivación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2"/>
          <p:cNvSpPr txBox="1">
            <a:spLocks noGrp="1"/>
          </p:cNvSpPr>
          <p:nvPr>
            <p:ph type="title"/>
          </p:nvPr>
        </p:nvSpPr>
        <p:spPr>
          <a:xfrm>
            <a:off x="609600" y="274641"/>
            <a:ext cx="10972801" cy="71108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3199"/>
              <a:buFont typeface="Calibri"/>
              <a:buNone/>
            </a:pPr>
            <a:r>
              <a:rPr lang="en-US"/>
              <a:t>Motivación</a:t>
            </a:r>
            <a:endParaRPr/>
          </a:p>
        </p:txBody>
      </p:sp>
      <p:sp>
        <p:nvSpPr>
          <p:cNvPr id="207" name="Google Shape;207;p22"/>
          <p:cNvSpPr txBox="1">
            <a:spLocks noGrp="1"/>
          </p:cNvSpPr>
          <p:nvPr>
            <p:ph type="body" idx="1"/>
          </p:nvPr>
        </p:nvSpPr>
        <p:spPr>
          <a:xfrm>
            <a:off x="609600" y="1211347"/>
            <a:ext cx="10972800" cy="18624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3599"/>
              <a:buNone/>
            </a:pPr>
            <a:r>
              <a:rPr lang="en-US"/>
              <a:t>A partir de la visualización de imágenes médicas por computadora (del tipo MRI, CTscan, entre otras) generar un mejor diagnóstico de patologías.</a:t>
            </a:r>
            <a:endParaRPr>
              <a:latin typeface="Calibri"/>
              <a:ea typeface="Calibri"/>
              <a:cs typeface="Calibri"/>
              <a:sym typeface="Calibri"/>
            </a:endParaRPr>
          </a:p>
        </p:txBody>
      </p:sp>
      <p:sp>
        <p:nvSpPr>
          <p:cNvPr id="208" name="Google Shape;208;p2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88888"/>
                </a:solidFill>
              </a:rPr>
              <a:t>31/03/2020</a:t>
            </a:r>
            <a:endParaRPr>
              <a:solidFill>
                <a:srgbClr val="888888"/>
              </a:solidFill>
            </a:endParaRPr>
          </a:p>
        </p:txBody>
      </p:sp>
      <p:sp>
        <p:nvSpPr>
          <p:cNvPr id="209" name="Google Shape;209;p22"/>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888888"/>
                </a:solidFill>
              </a:rPr>
              <a:t>UNIVERSIDAD INDUSTRIAL DE SANTANDER</a:t>
            </a:r>
            <a:endParaRPr/>
          </a:p>
        </p:txBody>
      </p:sp>
      <p:sp>
        <p:nvSpPr>
          <p:cNvPr id="210" name="Google Shape;210;p22"/>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888888"/>
                </a:solidFill>
              </a:rPr>
              <a:t>5</a:t>
            </a:fld>
            <a:endParaRPr>
              <a:solidFill>
                <a:srgbClr val="888888"/>
              </a:solidFill>
            </a:endParaRPr>
          </a:p>
        </p:txBody>
      </p:sp>
      <p:pic>
        <p:nvPicPr>
          <p:cNvPr id="211" name="Google Shape;211;p22"/>
          <p:cNvPicPr preferRelativeResize="0"/>
          <p:nvPr/>
        </p:nvPicPr>
        <p:blipFill>
          <a:blip r:embed="rId3">
            <a:alphaModFix/>
          </a:blip>
          <a:stretch>
            <a:fillRect/>
          </a:stretch>
        </p:blipFill>
        <p:spPr>
          <a:xfrm>
            <a:off x="3841176" y="3213300"/>
            <a:ext cx="4509646" cy="300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3"/>
          <p:cNvSpPr/>
          <p:nvPr/>
        </p:nvSpPr>
        <p:spPr>
          <a:xfrm>
            <a:off x="5943600" y="4998516"/>
            <a:ext cx="316435" cy="316435"/>
          </a:xfrm>
          <a:prstGeom prst="ellipse">
            <a:avLst/>
          </a:prstGeom>
          <a:solidFill>
            <a:srgbClr val="BFE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21" name="Google Shape;221;p23"/>
          <p:cNvSpPr/>
          <p:nvPr/>
        </p:nvSpPr>
        <p:spPr>
          <a:xfrm>
            <a:off x="6046450" y="4595582"/>
            <a:ext cx="244272" cy="244272"/>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22" name="Google Shape;222;p23"/>
          <p:cNvSpPr/>
          <p:nvPr/>
        </p:nvSpPr>
        <p:spPr>
          <a:xfrm>
            <a:off x="6075970" y="2668974"/>
            <a:ext cx="522516" cy="5225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23" name="Google Shape;223;p23"/>
          <p:cNvSpPr/>
          <p:nvPr/>
        </p:nvSpPr>
        <p:spPr>
          <a:xfrm>
            <a:off x="4013631" y="2128796"/>
            <a:ext cx="8180122" cy="3469666"/>
          </a:xfrm>
          <a:prstGeom prst="rect">
            <a:avLst/>
          </a:prstGeom>
          <a:gradFill>
            <a:gsLst>
              <a:gs pos="0">
                <a:srgbClr val="BFBFBF"/>
              </a:gs>
              <a:gs pos="5000">
                <a:srgbClr val="BFBFBF"/>
              </a:gs>
              <a:gs pos="37000">
                <a:srgbClr val="BFBFBF">
                  <a:alpha val="30980"/>
                </a:srgbClr>
              </a:gs>
              <a:gs pos="100000">
                <a:srgbClr val="FFFFFF">
                  <a:alpha val="0"/>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224" name="Google Shape;224;p23"/>
          <p:cNvGrpSpPr/>
          <p:nvPr/>
        </p:nvGrpSpPr>
        <p:grpSpPr>
          <a:xfrm>
            <a:off x="-1157842" y="-271874"/>
            <a:ext cx="14350208" cy="7650861"/>
            <a:chOff x="839437" y="814650"/>
            <a:chExt cx="10286951" cy="5484523"/>
          </a:xfrm>
        </p:grpSpPr>
        <p:grpSp>
          <p:nvGrpSpPr>
            <p:cNvPr id="225" name="Google Shape;225;p23"/>
            <p:cNvGrpSpPr/>
            <p:nvPr/>
          </p:nvGrpSpPr>
          <p:grpSpPr>
            <a:xfrm>
              <a:off x="6020987" y="814650"/>
              <a:ext cx="5105400" cy="5161568"/>
              <a:chOff x="2700338" y="1588"/>
              <a:chExt cx="6781800" cy="6856413"/>
            </a:xfrm>
          </p:grpSpPr>
          <p:sp>
            <p:nvSpPr>
              <p:cNvPr id="226" name="Google Shape;226;p2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7" name="Google Shape;227;p2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8" name="Google Shape;228;p2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29" name="Google Shape;229;p23"/>
            <p:cNvGrpSpPr/>
            <p:nvPr/>
          </p:nvGrpSpPr>
          <p:grpSpPr>
            <a:xfrm rot="10646173">
              <a:off x="952324" y="1026002"/>
              <a:ext cx="5105400" cy="5161568"/>
              <a:chOff x="2700338" y="1588"/>
              <a:chExt cx="6781800" cy="6856413"/>
            </a:xfrm>
          </p:grpSpPr>
          <p:sp>
            <p:nvSpPr>
              <p:cNvPr id="230" name="Google Shape;230;p2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1" name="Google Shape;231;p2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2" name="Google Shape;232;p2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233" name="Google Shape;233;p2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234" name="Google Shape;234;p23"/>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235" name="Google Shape;235;p23"/>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6</a:t>
            </a:fld>
            <a:endParaRPr>
              <a:solidFill>
                <a:schemeClr val="lt1"/>
              </a:solidFill>
            </a:endParaRPr>
          </a:p>
        </p:txBody>
      </p:sp>
      <p:grpSp>
        <p:nvGrpSpPr>
          <p:cNvPr id="236" name="Google Shape;236;p23"/>
          <p:cNvGrpSpPr/>
          <p:nvPr/>
        </p:nvGrpSpPr>
        <p:grpSpPr>
          <a:xfrm>
            <a:off x="990600" y="929402"/>
            <a:ext cx="5562600" cy="5623798"/>
            <a:chOff x="2700338" y="1588"/>
            <a:chExt cx="6781800" cy="6856413"/>
          </a:xfrm>
        </p:grpSpPr>
        <p:sp>
          <p:nvSpPr>
            <p:cNvPr id="237" name="Google Shape;237;p23"/>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8" name="Google Shape;238;p23"/>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9" name="Google Shape;239;p23"/>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862"/>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40" name="Google Shape;240;p23"/>
          <p:cNvSpPr/>
          <p:nvPr/>
        </p:nvSpPr>
        <p:spPr>
          <a:xfrm>
            <a:off x="2248015" y="1637647"/>
            <a:ext cx="319316" cy="319316"/>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41" name="Google Shape;241;p23"/>
          <p:cNvSpPr/>
          <p:nvPr/>
        </p:nvSpPr>
        <p:spPr>
          <a:xfrm>
            <a:off x="1656490" y="2892175"/>
            <a:ext cx="432690" cy="43269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42" name="Google Shape;242;p23"/>
          <p:cNvSpPr/>
          <p:nvPr/>
        </p:nvSpPr>
        <p:spPr>
          <a:xfrm>
            <a:off x="995431" y="3402721"/>
            <a:ext cx="294368" cy="294368"/>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43" name="Google Shape;243;p23"/>
          <p:cNvSpPr/>
          <p:nvPr/>
        </p:nvSpPr>
        <p:spPr>
          <a:xfrm>
            <a:off x="4694159" y="5805452"/>
            <a:ext cx="328392" cy="328392"/>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44" name="Google Shape;244;p23"/>
          <p:cNvSpPr/>
          <p:nvPr/>
        </p:nvSpPr>
        <p:spPr>
          <a:xfrm>
            <a:off x="2254027" y="2141539"/>
            <a:ext cx="3458248" cy="345824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45" name="Google Shape;245;p23"/>
          <p:cNvSpPr txBox="1"/>
          <p:nvPr/>
        </p:nvSpPr>
        <p:spPr>
          <a:xfrm>
            <a:off x="6168586" y="3034276"/>
            <a:ext cx="6116030"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600">
                <a:solidFill>
                  <a:schemeClr val="lt1"/>
                </a:solidFill>
                <a:latin typeface="Calibri"/>
                <a:ea typeface="Calibri"/>
                <a:cs typeface="Calibri"/>
                <a:sym typeface="Calibri"/>
              </a:rPr>
              <a:t>Objetivos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4"/>
          <p:cNvSpPr txBox="1">
            <a:spLocks noGrp="1"/>
          </p:cNvSpPr>
          <p:nvPr>
            <p:ph type="title"/>
          </p:nvPr>
        </p:nvSpPr>
        <p:spPr>
          <a:xfrm>
            <a:off x="609600" y="350841"/>
            <a:ext cx="10972800" cy="711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3100"/>
              <a:buFont typeface="Calibri"/>
              <a:buNone/>
            </a:pPr>
            <a:r>
              <a:rPr lang="en-US"/>
              <a:t>Objetivos</a:t>
            </a:r>
            <a:endParaRPr/>
          </a:p>
        </p:txBody>
      </p:sp>
      <p:sp>
        <p:nvSpPr>
          <p:cNvPr id="251" name="Google Shape;251;p24"/>
          <p:cNvSpPr txBox="1">
            <a:spLocks noGrp="1"/>
          </p:cNvSpPr>
          <p:nvPr>
            <p:ph type="body" idx="1"/>
          </p:nvPr>
        </p:nvSpPr>
        <p:spPr>
          <a:xfrm>
            <a:off x="609600" y="1138426"/>
            <a:ext cx="10972801" cy="4987739"/>
          </a:xfrm>
          <a:prstGeom prst="rect">
            <a:avLst/>
          </a:prstGeom>
          <a:noFill/>
          <a:ln>
            <a:noFill/>
          </a:ln>
        </p:spPr>
        <p:txBody>
          <a:bodyPr spcFirstLastPara="1" wrap="square" lIns="91425" tIns="45700" rIns="91425" bIns="45700" anchor="ctr" anchorCtr="0">
            <a:noAutofit/>
          </a:bodyPr>
          <a:lstStyle/>
          <a:p>
            <a:pPr marL="457200" lvl="0" indent="-342900" algn="just" rtl="0">
              <a:spcBef>
                <a:spcPts val="0"/>
              </a:spcBef>
              <a:spcAft>
                <a:spcPts val="0"/>
              </a:spcAft>
              <a:buSzPts val="1800"/>
              <a:buChar char="•"/>
            </a:pPr>
            <a:r>
              <a:rPr lang="en-US"/>
              <a:t>Segmentación de diversos órganos a partir de imágenes médicas (inicialmente higados).</a:t>
            </a:r>
            <a:endParaRPr/>
          </a:p>
          <a:p>
            <a:pPr marL="457200" lvl="0" indent="-342900" algn="just" rtl="0">
              <a:spcBef>
                <a:spcPts val="0"/>
              </a:spcBef>
              <a:spcAft>
                <a:spcPts val="0"/>
              </a:spcAft>
              <a:buSzPts val="1800"/>
              <a:buChar char="•"/>
            </a:pPr>
            <a:r>
              <a:rPr lang="en-US"/>
              <a:t>Exploración de métodos en la segmentación de imágenes médicas.</a:t>
            </a:r>
            <a:endParaRPr/>
          </a:p>
          <a:p>
            <a:pPr marL="457200" lvl="0" indent="-342900" algn="just" rtl="0">
              <a:spcBef>
                <a:spcPts val="0"/>
              </a:spcBef>
              <a:spcAft>
                <a:spcPts val="0"/>
              </a:spcAft>
              <a:buSzPts val="1800"/>
              <a:buChar char="•"/>
            </a:pPr>
            <a:r>
              <a:rPr lang="en-US"/>
              <a:t>Aprender la forma en la que se implementan diferentes métodos de aprendizaje de máquina.</a:t>
            </a:r>
            <a:endParaRPr/>
          </a:p>
        </p:txBody>
      </p:sp>
      <p:sp>
        <p:nvSpPr>
          <p:cNvPr id="252" name="Google Shape;252;p2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888888"/>
                </a:solidFill>
              </a:rPr>
              <a:t>31/03/2020</a:t>
            </a:r>
            <a:endParaRPr>
              <a:solidFill>
                <a:srgbClr val="888888"/>
              </a:solidFill>
            </a:endParaRPr>
          </a:p>
        </p:txBody>
      </p:sp>
      <p:sp>
        <p:nvSpPr>
          <p:cNvPr id="253" name="Google Shape;253;p24"/>
          <p:cNvSpPr txBox="1">
            <a:spLocks noGrp="1"/>
          </p:cNvSpPr>
          <p:nvPr>
            <p:ph type="ftr" idx="11"/>
          </p:nvPr>
        </p:nvSpPr>
        <p:spPr>
          <a:xfrm>
            <a:off x="4165601" y="6356353"/>
            <a:ext cx="3860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888888"/>
                </a:solidFill>
              </a:rPr>
              <a:t>UNIVERSIDAD INDUSTRIAL DE SANTANDER</a:t>
            </a:r>
            <a:endParaRPr/>
          </a:p>
        </p:txBody>
      </p:sp>
      <p:sp>
        <p:nvSpPr>
          <p:cNvPr id="254" name="Google Shape;254;p24"/>
          <p:cNvSpPr txBox="1">
            <a:spLocks noGrp="1"/>
          </p:cNvSpPr>
          <p:nvPr>
            <p:ph type="sldNum" idx="12"/>
          </p:nvPr>
        </p:nvSpPr>
        <p:spPr>
          <a:xfrm>
            <a:off x="8737602"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888888"/>
                </a:solidFill>
              </a:rPr>
              <a:t>7</a:t>
            </a:fld>
            <a:endParaRPr>
              <a:solidFill>
                <a:srgbClr val="88888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p:nvPr/>
        </p:nvSpPr>
        <p:spPr>
          <a:xfrm>
            <a:off x="5943600" y="4998516"/>
            <a:ext cx="316500" cy="316500"/>
          </a:xfrm>
          <a:prstGeom prst="ellipse">
            <a:avLst/>
          </a:prstGeom>
          <a:solidFill>
            <a:srgbClr val="BFE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64" name="Google Shape;264;p25"/>
          <p:cNvSpPr/>
          <p:nvPr/>
        </p:nvSpPr>
        <p:spPr>
          <a:xfrm>
            <a:off x="6046450" y="4595582"/>
            <a:ext cx="244200" cy="24420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65" name="Google Shape;265;p25"/>
          <p:cNvSpPr/>
          <p:nvPr/>
        </p:nvSpPr>
        <p:spPr>
          <a:xfrm>
            <a:off x="6075970" y="2668974"/>
            <a:ext cx="522600" cy="5226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66" name="Google Shape;266;p25"/>
          <p:cNvSpPr/>
          <p:nvPr/>
        </p:nvSpPr>
        <p:spPr>
          <a:xfrm>
            <a:off x="4013631" y="2128796"/>
            <a:ext cx="8180100" cy="3469800"/>
          </a:xfrm>
          <a:prstGeom prst="rect">
            <a:avLst/>
          </a:prstGeom>
          <a:gradFill>
            <a:gsLst>
              <a:gs pos="0">
                <a:srgbClr val="BFBFBF"/>
              </a:gs>
              <a:gs pos="5000">
                <a:srgbClr val="BFBFBF"/>
              </a:gs>
              <a:gs pos="37000">
                <a:srgbClr val="BFBFBF">
                  <a:alpha val="30980"/>
                </a:srgbClr>
              </a:gs>
              <a:gs pos="100000">
                <a:srgbClr val="FFFFFF">
                  <a:alpha val="0"/>
                </a:srgbClr>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267" name="Google Shape;267;p25"/>
          <p:cNvGrpSpPr/>
          <p:nvPr/>
        </p:nvGrpSpPr>
        <p:grpSpPr>
          <a:xfrm>
            <a:off x="-1158670" y="-271867"/>
            <a:ext cx="14351012" cy="7651249"/>
            <a:chOff x="838838" y="814650"/>
            <a:chExt cx="10287464" cy="5484767"/>
          </a:xfrm>
        </p:grpSpPr>
        <p:grpSp>
          <p:nvGrpSpPr>
            <p:cNvPr id="268" name="Google Shape;268;p25"/>
            <p:cNvGrpSpPr/>
            <p:nvPr/>
          </p:nvGrpSpPr>
          <p:grpSpPr>
            <a:xfrm>
              <a:off x="6020963" y="814650"/>
              <a:ext cx="5105339" cy="5161507"/>
              <a:chOff x="2700338" y="1588"/>
              <a:chExt cx="6781800" cy="6856413"/>
            </a:xfrm>
          </p:grpSpPr>
          <p:sp>
            <p:nvSpPr>
              <p:cNvPr id="269" name="Google Shape;269;p25"/>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0" name="Google Shape;270;p25"/>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1" name="Google Shape;271;p25"/>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72" name="Google Shape;272;p25"/>
            <p:cNvGrpSpPr/>
            <p:nvPr/>
          </p:nvGrpSpPr>
          <p:grpSpPr>
            <a:xfrm rot="10646065">
              <a:off x="951810" y="1025848"/>
              <a:ext cx="5105710" cy="5161882"/>
              <a:chOff x="2700338" y="1588"/>
              <a:chExt cx="6781800" cy="6856413"/>
            </a:xfrm>
          </p:grpSpPr>
          <p:sp>
            <p:nvSpPr>
              <p:cNvPr id="273" name="Google Shape;273;p25"/>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4" name="Google Shape;274;p25"/>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5" name="Google Shape;275;p25"/>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471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276" name="Google Shape;276;p2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31/03/2020</a:t>
            </a:r>
            <a:endParaRPr>
              <a:solidFill>
                <a:schemeClr val="lt1"/>
              </a:solidFill>
            </a:endParaRPr>
          </a:p>
        </p:txBody>
      </p:sp>
      <p:sp>
        <p:nvSpPr>
          <p:cNvPr id="277" name="Google Shape;277;p25"/>
          <p:cNvSpPr txBox="1">
            <a:spLocks noGrp="1"/>
          </p:cNvSpPr>
          <p:nvPr>
            <p:ph type="ftr" idx="11"/>
          </p:nvPr>
        </p:nvSpPr>
        <p:spPr>
          <a:xfrm>
            <a:off x="4165601" y="6356353"/>
            <a:ext cx="3860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chemeClr val="lt1"/>
                </a:solidFill>
              </a:rPr>
              <a:t>UNIVERSIDAD INDUSTRIAL DE SANTANDER</a:t>
            </a:r>
            <a:endParaRPr/>
          </a:p>
        </p:txBody>
      </p:sp>
      <p:sp>
        <p:nvSpPr>
          <p:cNvPr id="278" name="Google Shape;278;p25"/>
          <p:cNvSpPr txBox="1">
            <a:spLocks noGrp="1"/>
          </p:cNvSpPr>
          <p:nvPr>
            <p:ph type="sldNum" idx="12"/>
          </p:nvPr>
        </p:nvSpPr>
        <p:spPr>
          <a:xfrm>
            <a:off x="8737602" y="6356353"/>
            <a:ext cx="2844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8</a:t>
            </a:fld>
            <a:endParaRPr>
              <a:solidFill>
                <a:schemeClr val="lt1"/>
              </a:solidFill>
            </a:endParaRPr>
          </a:p>
        </p:txBody>
      </p:sp>
      <p:grpSp>
        <p:nvGrpSpPr>
          <p:cNvPr id="279" name="Google Shape;279;p25"/>
          <p:cNvGrpSpPr/>
          <p:nvPr/>
        </p:nvGrpSpPr>
        <p:grpSpPr>
          <a:xfrm>
            <a:off x="990533" y="929402"/>
            <a:ext cx="5562432" cy="5623630"/>
            <a:chOff x="2700338" y="1588"/>
            <a:chExt cx="6781800" cy="6856413"/>
          </a:xfrm>
        </p:grpSpPr>
        <p:sp>
          <p:nvSpPr>
            <p:cNvPr id="280" name="Google Shape;280;p25"/>
            <p:cNvSpPr/>
            <p:nvPr/>
          </p:nvSpPr>
          <p:spPr>
            <a:xfrm>
              <a:off x="3144838" y="2287588"/>
              <a:ext cx="6337300" cy="4570413"/>
            </a:xfrm>
            <a:custGeom>
              <a:avLst/>
              <a:gdLst/>
              <a:ahLst/>
              <a:cxnLst/>
              <a:rect l="l" t="t" r="r" b="b"/>
              <a:pathLst>
                <a:path w="3992" h="2879" extrusionOk="0">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solidFill>
              <a:schemeClr val="lt1">
                <a:alpha val="1686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1" name="Google Shape;281;p25"/>
            <p:cNvSpPr/>
            <p:nvPr/>
          </p:nvSpPr>
          <p:spPr>
            <a:xfrm>
              <a:off x="3263901" y="1588"/>
              <a:ext cx="5267325" cy="2465388"/>
            </a:xfrm>
            <a:custGeom>
              <a:avLst/>
              <a:gdLst/>
              <a:ahLst/>
              <a:cxnLst/>
              <a:rect l="l" t="t" r="r" b="b"/>
              <a:pathLst>
                <a:path w="3318" h="1553" extrusionOk="0">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solidFill>
              <a:schemeClr val="lt1">
                <a:alpha val="1686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2" name="Google Shape;282;p25"/>
            <p:cNvSpPr/>
            <p:nvPr/>
          </p:nvSpPr>
          <p:spPr>
            <a:xfrm>
              <a:off x="2700338" y="133350"/>
              <a:ext cx="5630863" cy="4441825"/>
            </a:xfrm>
            <a:custGeom>
              <a:avLst/>
              <a:gdLst/>
              <a:ahLst/>
              <a:cxnLst/>
              <a:rect l="l" t="t" r="r" b="b"/>
              <a:pathLst>
                <a:path w="3547" h="2798" extrusionOk="0">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solidFill>
              <a:schemeClr val="lt1">
                <a:alpha val="1686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83" name="Google Shape;283;p25"/>
          <p:cNvSpPr/>
          <p:nvPr/>
        </p:nvSpPr>
        <p:spPr>
          <a:xfrm>
            <a:off x="2248015" y="1637647"/>
            <a:ext cx="319200" cy="3192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84" name="Google Shape;284;p25"/>
          <p:cNvSpPr/>
          <p:nvPr/>
        </p:nvSpPr>
        <p:spPr>
          <a:xfrm>
            <a:off x="1656490" y="2892175"/>
            <a:ext cx="432600" cy="432600"/>
          </a:xfrm>
          <a:prstGeom prst="ellipse">
            <a:avLst/>
          </a:prstGeom>
          <a:solidFill>
            <a:srgbClr val="81D0F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85" name="Google Shape;285;p25"/>
          <p:cNvSpPr/>
          <p:nvPr/>
        </p:nvSpPr>
        <p:spPr>
          <a:xfrm>
            <a:off x="995431" y="3402721"/>
            <a:ext cx="294300" cy="2943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86" name="Google Shape;286;p25"/>
          <p:cNvSpPr/>
          <p:nvPr/>
        </p:nvSpPr>
        <p:spPr>
          <a:xfrm>
            <a:off x="4694159" y="5805452"/>
            <a:ext cx="328500" cy="328500"/>
          </a:xfrm>
          <a:prstGeom prst="ellipse">
            <a:avLst/>
          </a:prstGeom>
          <a:solidFill>
            <a:srgbClr val="44B8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87" name="Google Shape;287;p25"/>
          <p:cNvSpPr/>
          <p:nvPr/>
        </p:nvSpPr>
        <p:spPr>
          <a:xfrm>
            <a:off x="2254027" y="2141539"/>
            <a:ext cx="3458100" cy="34581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288" name="Google Shape;288;p25"/>
          <p:cNvSpPr txBox="1"/>
          <p:nvPr/>
        </p:nvSpPr>
        <p:spPr>
          <a:xfrm>
            <a:off x="6168586" y="3034276"/>
            <a:ext cx="6116100" cy="156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a:solidFill>
                  <a:schemeClr val="lt1"/>
                </a:solidFill>
                <a:latin typeface="Calibri"/>
                <a:ea typeface="Calibri"/>
                <a:cs typeface="Calibri"/>
                <a:sym typeface="Calibri"/>
              </a:rPr>
              <a:t>Documentación del problema</a:t>
            </a:r>
            <a:endParaRPr sz="60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a:spLocks noGrp="1"/>
          </p:cNvSpPr>
          <p:nvPr>
            <p:ph type="title"/>
          </p:nvPr>
        </p:nvSpPr>
        <p:spPr>
          <a:xfrm>
            <a:off x="609600" y="564066"/>
            <a:ext cx="10972800" cy="711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599">
                <a:solidFill>
                  <a:schemeClr val="dk1"/>
                </a:solidFill>
              </a:rPr>
              <a:t>Planteamiento del problema</a:t>
            </a:r>
            <a:endParaRPr/>
          </a:p>
        </p:txBody>
      </p:sp>
      <p:sp>
        <p:nvSpPr>
          <p:cNvPr id="295" name="Google Shape;295;p26"/>
          <p:cNvSpPr txBox="1">
            <a:spLocks noGrp="1"/>
          </p:cNvSpPr>
          <p:nvPr>
            <p:ph type="body" idx="1"/>
          </p:nvPr>
        </p:nvSpPr>
        <p:spPr>
          <a:xfrm>
            <a:off x="609600" y="1275076"/>
            <a:ext cx="10972800" cy="49878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None/>
            </a:pPr>
            <a:endParaRPr sz="3000"/>
          </a:p>
          <a:p>
            <a:pPr marL="0" lvl="0" indent="0" algn="just" rtl="0">
              <a:spcBef>
                <a:spcPts val="360"/>
              </a:spcBef>
              <a:spcAft>
                <a:spcPts val="0"/>
              </a:spcAft>
              <a:buNone/>
            </a:pPr>
            <a:r>
              <a:rPr lang="en-US" sz="3000"/>
              <a:t>En la rutina clínica, las técnicas de segmentación manual o semi-manual se aplican a las imágenes interpretadas de CT y MRI que se han adquirido en el diagnóstico del hígado. Sin embargo, estas técnicas son subjetivas, dependen del operador y requieren mucho tiempo.</a:t>
            </a:r>
            <a:endParaRPr sz="3000"/>
          </a:p>
        </p:txBody>
      </p:sp>
      <p:sp>
        <p:nvSpPr>
          <p:cNvPr id="296" name="Google Shape;296;p26"/>
          <p:cNvSpPr txBox="1">
            <a:spLocks noGrp="1"/>
          </p:cNvSpPr>
          <p:nvPr>
            <p:ph type="sldNum" idx="12"/>
          </p:nvPr>
        </p:nvSpPr>
        <p:spPr>
          <a:xfrm>
            <a:off x="8737602"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2" name="Marcador de fecha 1">
            <a:extLst>
              <a:ext uri="{FF2B5EF4-FFF2-40B4-BE49-F238E27FC236}">
                <a16:creationId xmlns:a16="http://schemas.microsoft.com/office/drawing/2014/main" id="{D81787C6-A4C7-4ECC-9CAE-344E1479DF7E}"/>
              </a:ext>
            </a:extLst>
          </p:cNvPr>
          <p:cNvSpPr>
            <a:spLocks noGrp="1"/>
          </p:cNvSpPr>
          <p:nvPr>
            <p:ph type="dt" idx="10"/>
          </p:nvPr>
        </p:nvSpPr>
        <p:spPr/>
        <p:txBody>
          <a:bodyPr/>
          <a:lstStyle/>
          <a:p>
            <a:r>
              <a:rPr lang="en-US"/>
              <a:t>31/03/2020</a:t>
            </a:r>
          </a:p>
        </p:txBody>
      </p:sp>
      <p:sp>
        <p:nvSpPr>
          <p:cNvPr id="3" name="Marcador de pie de página 2">
            <a:extLst>
              <a:ext uri="{FF2B5EF4-FFF2-40B4-BE49-F238E27FC236}">
                <a16:creationId xmlns:a16="http://schemas.microsoft.com/office/drawing/2014/main" id="{2CE9EB6C-CFD1-4C8B-AFB2-4AFDD08984CF}"/>
              </a:ext>
            </a:extLst>
          </p:cNvPr>
          <p:cNvSpPr>
            <a:spLocks noGrp="1"/>
          </p:cNvSpPr>
          <p:nvPr>
            <p:ph type="ftr" idx="11"/>
          </p:nvPr>
        </p:nvSpPr>
        <p:spPr/>
        <p:txBody>
          <a:bodyPr/>
          <a:lstStyle/>
          <a:p>
            <a:r>
              <a:rPr lang="en-US"/>
              <a:t>UNIVERSIDAD INDUSTRIAL DE SANTANDER</a:t>
            </a:r>
          </a:p>
        </p:txBody>
      </p:sp>
    </p:spTree>
  </p:cSld>
  <p:clrMapOvr>
    <a:masterClrMapping/>
  </p:clrMapOvr>
</p:sld>
</file>

<file path=ppt/theme/theme1.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1572</Words>
  <Application>Microsoft Office PowerPoint</Application>
  <PresentationFormat>Panorámica</PresentationFormat>
  <Paragraphs>334</Paragraphs>
  <Slides>38</Slides>
  <Notes>38</Notes>
  <HiddenSlides>1</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38</vt:i4>
      </vt:variant>
    </vt:vector>
  </HeadingPairs>
  <TitlesOfParts>
    <vt:vector size="45" baseType="lpstr">
      <vt:lpstr>Arial</vt:lpstr>
      <vt:lpstr>Calibri</vt:lpstr>
      <vt:lpstr>Courier New</vt:lpstr>
      <vt:lpstr>Georgia</vt:lpstr>
      <vt:lpstr>Roboto</vt:lpstr>
      <vt:lpstr>Times New Roman</vt:lpstr>
      <vt:lpstr>7_Office Theme</vt:lpstr>
      <vt:lpstr>Segmentación de órganos humanos sobre imágenes de resonancia magnética mediante redes convolucionales.</vt:lpstr>
      <vt:lpstr>Presentación de PowerPoint</vt:lpstr>
      <vt:lpstr>Introducción</vt:lpstr>
      <vt:lpstr>Presentación de PowerPoint</vt:lpstr>
      <vt:lpstr>Motivación</vt:lpstr>
      <vt:lpstr>Presentación de PowerPoint</vt:lpstr>
      <vt:lpstr>Objetivos</vt:lpstr>
      <vt:lpstr>Presentación de PowerPoint</vt:lpstr>
      <vt:lpstr>Planteamiento del problema</vt:lpstr>
      <vt:lpstr>Presentación de PowerPoint</vt:lpstr>
      <vt:lpstr>Documentación del problema</vt:lpstr>
      <vt:lpstr>Presentación de PowerPoint</vt:lpstr>
      <vt:lpstr>Redes Neuronales Profundas</vt:lpstr>
      <vt:lpstr>Redes neuronales profundas</vt:lpstr>
      <vt:lpstr>U-Net</vt:lpstr>
      <vt:lpstr>Presentación de PowerPoint</vt:lpstr>
      <vt:lpstr>Presentación de PowerPoint</vt:lpstr>
      <vt:lpstr>Presentación de PowerPoint</vt:lpstr>
      <vt:lpstr>Dataset</vt:lpstr>
      <vt:lpstr>Presentación de PowerPoint</vt:lpstr>
      <vt:lpstr>Presentación de PowerPoint</vt:lpstr>
      <vt:lpstr>Selección de características</vt:lpstr>
      <vt:lpstr>Preprocesamiento de datos</vt:lpstr>
      <vt:lpstr>Presentación de PowerPoint</vt:lpstr>
      <vt:lpstr>U-Net red totalmente convolucional de extremo a extremo (FCN)</vt:lpstr>
      <vt:lpstr>Convolución transpuesta</vt:lpstr>
      <vt:lpstr>Matriz de convolución</vt:lpstr>
      <vt:lpstr>Matriz de convolución transpuesta</vt:lpstr>
      <vt:lpstr>Resumen</vt:lpstr>
      <vt:lpstr>Metrica</vt:lpstr>
      <vt:lpstr>Metrica</vt:lpstr>
      <vt:lpstr>Presentación de PowerPoint</vt:lpstr>
      <vt:lpstr>Resultados</vt:lpstr>
      <vt:lpstr>Resultados</vt:lpstr>
      <vt:lpstr>Presentación de PowerPoint</vt:lpstr>
      <vt:lpstr>Conclusiones</vt:lpstr>
      <vt:lpstr>GRACIAS POR SU ATENCIÓN</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Segmentación de órganos humanos sobre imágenes de resonancia magnética mediante redes convolucionales.</dc:title>
  <cp:lastModifiedBy>IEUser</cp:lastModifiedBy>
  <cp:revision>2</cp:revision>
  <dcterms:modified xsi:type="dcterms:W3CDTF">2020-03-31T05:08:48Z</dcterms:modified>
</cp:coreProperties>
</file>